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9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6" r:id="rId3"/>
    <p:sldId id="293" r:id="rId4"/>
    <p:sldId id="287" r:id="rId5"/>
    <p:sldId id="297" r:id="rId6"/>
    <p:sldId id="298" r:id="rId7"/>
    <p:sldId id="288" r:id="rId8"/>
    <p:sldId id="291" r:id="rId9"/>
    <p:sldId id="289" r:id="rId10"/>
    <p:sldId id="270" r:id="rId11"/>
    <p:sldId id="271" r:id="rId12"/>
    <p:sldId id="301" r:id="rId13"/>
    <p:sldId id="282" r:id="rId14"/>
    <p:sldId id="279" r:id="rId15"/>
    <p:sldId id="284" r:id="rId16"/>
    <p:sldId id="285" r:id="rId17"/>
    <p:sldId id="302" r:id="rId18"/>
    <p:sldId id="304" r:id="rId19"/>
  </p:sldIdLst>
  <p:sldSz cx="9144000" cy="6858000" type="screen4x3"/>
  <p:notesSz cx="6718300" cy="9855200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A31D23"/>
    <a:srgbClr val="009900"/>
    <a:srgbClr val="CDD7D7"/>
    <a:srgbClr val="F2F2F2"/>
    <a:srgbClr val="F8F8F8"/>
    <a:srgbClr val="000000"/>
    <a:srgbClr val="FAB400"/>
    <a:srgbClr val="0053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56" autoAdjust="0"/>
    <p:restoredTop sz="93261" autoAdjust="0"/>
  </p:normalViewPr>
  <p:slideViewPr>
    <p:cSldViewPr>
      <p:cViewPr>
        <p:scale>
          <a:sx n="72" d="100"/>
          <a:sy n="72" d="100"/>
        </p:scale>
        <p:origin x="-1008" y="-6"/>
      </p:cViewPr>
      <p:guideLst>
        <p:guide orient="horz" pos="935"/>
        <p:guide pos="249"/>
      </p:guideLst>
    </p:cSldViewPr>
  </p:slideViewPr>
  <p:outlineViewPr>
    <p:cViewPr>
      <p:scale>
        <a:sx n="33" d="100"/>
        <a:sy n="33" d="100"/>
      </p:scale>
      <p:origin x="0" y="1753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Percentage</a:t>
            </a:r>
            <a:r>
              <a:rPr lang="en-US" baseline="0"/>
              <a:t> of</a:t>
            </a:r>
            <a:r>
              <a:rPr lang="en-US"/>
              <a:t> Surface covered with WM services for Centers</a:t>
            </a:r>
            <a:r>
              <a:rPr lang="en-US" baseline="0"/>
              <a:t> of Municipalities</a:t>
            </a:r>
            <a:endParaRPr lang="en-US"/>
          </a:p>
        </c:rich>
      </c:tx>
      <c:layout>
        <c:manualLayout>
          <c:xMode val="edge"/>
          <c:yMode val="edge"/>
          <c:x val="0.13100672645888661"/>
          <c:y val="5.512465827426458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0512820512820513E-2"/>
          <c:y val="0.34743501633467733"/>
          <c:w val="0.95897435897435901"/>
          <c:h val="0.306349585481202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LGUs!$E$28</c:f>
              <c:strCache>
                <c:ptCount val="1"/>
                <c:pt idx="0">
                  <c:v>Percentage of Surface covered with WM services</c:v>
                </c:pt>
              </c:strCache>
            </c:strRef>
          </c:tx>
          <c:invertIfNegative val="0"/>
          <c:cat>
            <c:strRef>
              <c:f>LGUs!$B$29:$B$37</c:f>
              <c:strCache>
                <c:ptCount val="9"/>
                <c:pt idx="0">
                  <c:v>Lezha</c:v>
                </c:pt>
                <c:pt idx="1">
                  <c:v>Malesia e Madhe </c:v>
                </c:pt>
                <c:pt idx="2">
                  <c:v>Durres</c:v>
                </c:pt>
                <c:pt idx="3">
                  <c:v>Diber</c:v>
                </c:pt>
                <c:pt idx="4">
                  <c:v>Kukes</c:v>
                </c:pt>
                <c:pt idx="5">
                  <c:v>Shijak</c:v>
                </c:pt>
                <c:pt idx="6">
                  <c:v>Tropoje</c:v>
                </c:pt>
                <c:pt idx="7">
                  <c:v>Klos </c:v>
                </c:pt>
                <c:pt idx="8">
                  <c:v>Burrel</c:v>
                </c:pt>
              </c:strCache>
            </c:strRef>
          </c:cat>
          <c:val>
            <c:numRef>
              <c:f>LGUs!$E$29:$E$37</c:f>
              <c:numCache>
                <c:formatCode>General</c:formatCode>
                <c:ptCount val="9"/>
                <c:pt idx="0">
                  <c:v>80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90</c:v>
                </c:pt>
                <c:pt idx="5">
                  <c:v>70</c:v>
                </c:pt>
                <c:pt idx="6">
                  <c:v>90</c:v>
                </c:pt>
                <c:pt idx="8">
                  <c:v>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6188288"/>
        <c:axId val="96189824"/>
      </c:barChart>
      <c:catAx>
        <c:axId val="96188288"/>
        <c:scaling>
          <c:orientation val="minMax"/>
        </c:scaling>
        <c:delete val="0"/>
        <c:axPos val="b"/>
        <c:majorTickMark val="none"/>
        <c:minorTickMark val="none"/>
        <c:tickLblPos val="nextTo"/>
        <c:crossAx val="96189824"/>
        <c:crosses val="autoZero"/>
        <c:auto val="1"/>
        <c:lblAlgn val="ctr"/>
        <c:lblOffset val="100"/>
        <c:noMultiLvlLbl val="0"/>
      </c:catAx>
      <c:valAx>
        <c:axId val="961898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618828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1308093577323095"/>
          <c:y val="0.75211818688657417"/>
          <c:w val="0.57156691077950927"/>
          <c:h val="0.1755849731055849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Average of Surface covered with WM services for </a:t>
            </a:r>
            <a:r>
              <a:rPr lang="en-US" dirty="0" smtClean="0"/>
              <a:t>Administrative</a:t>
            </a:r>
            <a:r>
              <a:rPr lang="en-US" baseline="0" dirty="0" smtClean="0"/>
              <a:t> </a:t>
            </a:r>
            <a:r>
              <a:rPr lang="en-US" dirty="0" smtClean="0"/>
              <a:t>Units </a:t>
            </a:r>
            <a:r>
              <a:rPr lang="en-US" dirty="0"/>
              <a:t>which</a:t>
            </a:r>
            <a:r>
              <a:rPr lang="en-US" baseline="0" dirty="0"/>
              <a:t> offer that </a:t>
            </a:r>
            <a:r>
              <a:rPr lang="en-US" baseline="0" dirty="0" smtClean="0"/>
              <a:t>service (former LGUs)</a:t>
            </a:r>
            <a:endParaRPr lang="en-US" dirty="0"/>
          </a:p>
        </c:rich>
      </c:tx>
      <c:layout>
        <c:manualLayout>
          <c:xMode val="edge"/>
          <c:yMode val="edge"/>
          <c:x val="0.15543192416481921"/>
          <c:y val="6.424324305306339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0512820512820513E-2"/>
          <c:y val="0.34743501633467733"/>
          <c:w val="0.95897435897435901"/>
          <c:h val="0.306349585481202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LGUs!$F$15</c:f>
              <c:strCache>
                <c:ptCount val="1"/>
                <c:pt idx="0">
                  <c:v>Average of Surface (in %) covered with WM services for LGUs that offer it (excluding Center of Municipalities)</c:v>
                </c:pt>
              </c:strCache>
            </c:strRef>
          </c:tx>
          <c:invertIfNegative val="0"/>
          <c:cat>
            <c:strRef>
              <c:f>LGUs!$B$16:$B$24</c:f>
              <c:strCache>
                <c:ptCount val="9"/>
                <c:pt idx="0">
                  <c:v>Lezha</c:v>
                </c:pt>
                <c:pt idx="1">
                  <c:v>Malesia e Madhe </c:v>
                </c:pt>
                <c:pt idx="2">
                  <c:v>Durres</c:v>
                </c:pt>
                <c:pt idx="3">
                  <c:v>Diber</c:v>
                </c:pt>
                <c:pt idx="4">
                  <c:v>Kukes</c:v>
                </c:pt>
                <c:pt idx="5">
                  <c:v>Shijak</c:v>
                </c:pt>
                <c:pt idx="6">
                  <c:v>Tropoje</c:v>
                </c:pt>
                <c:pt idx="7">
                  <c:v>Klos </c:v>
                </c:pt>
                <c:pt idx="8">
                  <c:v>Burrel</c:v>
                </c:pt>
              </c:strCache>
            </c:strRef>
          </c:cat>
          <c:val>
            <c:numRef>
              <c:f>LGUs!$F$16:$F$24</c:f>
              <c:numCache>
                <c:formatCode>General</c:formatCode>
                <c:ptCount val="9"/>
                <c:pt idx="0">
                  <c:v>73</c:v>
                </c:pt>
                <c:pt idx="1">
                  <c:v>71</c:v>
                </c:pt>
                <c:pt idx="2">
                  <c:v>90</c:v>
                </c:pt>
                <c:pt idx="3">
                  <c:v>60</c:v>
                </c:pt>
                <c:pt idx="4">
                  <c:v>32</c:v>
                </c:pt>
                <c:pt idx="5">
                  <c:v>60</c:v>
                </c:pt>
                <c:pt idx="6">
                  <c:v>43</c:v>
                </c:pt>
                <c:pt idx="7">
                  <c:v>60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2807040"/>
        <c:axId val="142808576"/>
      </c:barChart>
      <c:catAx>
        <c:axId val="142807040"/>
        <c:scaling>
          <c:orientation val="minMax"/>
        </c:scaling>
        <c:delete val="0"/>
        <c:axPos val="b"/>
        <c:majorTickMark val="none"/>
        <c:minorTickMark val="none"/>
        <c:tickLblPos val="nextTo"/>
        <c:crossAx val="142808576"/>
        <c:crosses val="autoZero"/>
        <c:auto val="1"/>
        <c:lblAlgn val="ctr"/>
        <c:lblOffset val="100"/>
        <c:noMultiLvlLbl val="0"/>
      </c:catAx>
      <c:valAx>
        <c:axId val="1428085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280704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6363386674857747"/>
          <c:y val="0.74611371521985725"/>
          <c:w val="0.57156691077950927"/>
          <c:h val="0.1755849731055849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Tariffs of WM service for Centers of Municipalities (in ALL): collection rate varies</a:t>
            </a:r>
            <a:r>
              <a:rPr lang="en-US" baseline="0"/>
              <a:t> from 30-90%)</a:t>
            </a:r>
            <a:endParaRPr lang="en-US"/>
          </a:p>
        </c:rich>
      </c:tx>
      <c:layout>
        <c:manualLayout>
          <c:xMode val="edge"/>
          <c:yMode val="edge"/>
          <c:x val="0.16585418563467369"/>
          <c:y val="6.805561452785292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0512820512820513E-2"/>
          <c:y val="0.34743501633467733"/>
          <c:w val="0.95897435897435901"/>
          <c:h val="0.306349585481202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LGUs!$C$71</c:f>
              <c:strCache>
                <c:ptCount val="1"/>
                <c:pt idx="0">
                  <c:v>Tariffs of WM service for Centers of Municipalities (in ALL)</c:v>
                </c:pt>
              </c:strCache>
            </c:strRef>
          </c:tx>
          <c:invertIfNegative val="0"/>
          <c:cat>
            <c:strRef>
              <c:f>LGUs!$B$72:$B$80</c:f>
              <c:strCache>
                <c:ptCount val="9"/>
                <c:pt idx="0">
                  <c:v>Lezha</c:v>
                </c:pt>
                <c:pt idx="1">
                  <c:v>Malesia e Madhe </c:v>
                </c:pt>
                <c:pt idx="2">
                  <c:v>Durres</c:v>
                </c:pt>
                <c:pt idx="3">
                  <c:v>Diber</c:v>
                </c:pt>
                <c:pt idx="4">
                  <c:v>Kukes</c:v>
                </c:pt>
                <c:pt idx="5">
                  <c:v>Shijak</c:v>
                </c:pt>
                <c:pt idx="6">
                  <c:v>Tropoje</c:v>
                </c:pt>
                <c:pt idx="7">
                  <c:v>Klos </c:v>
                </c:pt>
                <c:pt idx="8">
                  <c:v>Burrel</c:v>
                </c:pt>
              </c:strCache>
            </c:strRef>
          </c:cat>
          <c:val>
            <c:numRef>
              <c:f>LGUs!$C$72:$C$80</c:f>
              <c:numCache>
                <c:formatCode>General</c:formatCode>
                <c:ptCount val="9"/>
                <c:pt idx="0">
                  <c:v>2200</c:v>
                </c:pt>
                <c:pt idx="1">
                  <c:v>1500</c:v>
                </c:pt>
                <c:pt idx="2">
                  <c:v>1000</c:v>
                </c:pt>
                <c:pt idx="3">
                  <c:v>1200</c:v>
                </c:pt>
                <c:pt idx="4">
                  <c:v>1200</c:v>
                </c:pt>
                <c:pt idx="5">
                  <c:v>1000</c:v>
                </c:pt>
                <c:pt idx="6">
                  <c:v>700</c:v>
                </c:pt>
                <c:pt idx="7">
                  <c:v>500</c:v>
                </c:pt>
                <c:pt idx="8">
                  <c:v>924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4935168"/>
        <c:axId val="149364736"/>
      </c:barChart>
      <c:catAx>
        <c:axId val="144935168"/>
        <c:scaling>
          <c:orientation val="minMax"/>
        </c:scaling>
        <c:delete val="0"/>
        <c:axPos val="b"/>
        <c:majorTickMark val="none"/>
        <c:minorTickMark val="none"/>
        <c:tickLblPos val="nextTo"/>
        <c:crossAx val="149364736"/>
        <c:crosses val="autoZero"/>
        <c:auto val="1"/>
        <c:lblAlgn val="ctr"/>
        <c:lblOffset val="100"/>
        <c:noMultiLvlLbl val="0"/>
      </c:catAx>
      <c:valAx>
        <c:axId val="1493647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49351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Number of LGUs that apply waste </a:t>
            </a:r>
            <a:r>
              <a:rPr lang="en-US" dirty="0" smtClean="0"/>
              <a:t>recycling (2 out of 9 LGU-s)  </a:t>
            </a:r>
            <a:endParaRPr lang="en-US" dirty="0"/>
          </a:p>
        </c:rich>
      </c:tx>
      <c:layout>
        <c:manualLayout>
          <c:xMode val="edge"/>
          <c:yMode val="edge"/>
          <c:x val="0.10211821216522692"/>
          <c:y val="6.445657361011693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0512820512820513E-2"/>
          <c:y val="0.34743501633467733"/>
          <c:w val="0.95897435897435901"/>
          <c:h val="0.306349585481202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LGUs!$C$47</c:f>
              <c:strCache>
                <c:ptCount val="1"/>
                <c:pt idx="0">
                  <c:v>No. of LGUs of Municipality</c:v>
                </c:pt>
              </c:strCache>
            </c:strRef>
          </c:tx>
          <c:invertIfNegative val="0"/>
          <c:cat>
            <c:strRef>
              <c:f>LGUs!$B$48:$B$56</c:f>
              <c:strCache>
                <c:ptCount val="9"/>
                <c:pt idx="0">
                  <c:v>Lezha</c:v>
                </c:pt>
                <c:pt idx="1">
                  <c:v>Malesia e Madhe </c:v>
                </c:pt>
                <c:pt idx="2">
                  <c:v>Durres</c:v>
                </c:pt>
                <c:pt idx="3">
                  <c:v>Diber</c:v>
                </c:pt>
                <c:pt idx="4">
                  <c:v>Kukes</c:v>
                </c:pt>
                <c:pt idx="5">
                  <c:v>Shijak</c:v>
                </c:pt>
                <c:pt idx="6">
                  <c:v>Tropoje</c:v>
                </c:pt>
                <c:pt idx="7">
                  <c:v>Klos </c:v>
                </c:pt>
                <c:pt idx="8">
                  <c:v>Burrel</c:v>
                </c:pt>
              </c:strCache>
            </c:strRef>
          </c:cat>
          <c:val>
            <c:numRef>
              <c:f>LGUs!$C$48:$C$56</c:f>
              <c:numCache>
                <c:formatCode>General</c:formatCode>
                <c:ptCount val="9"/>
                <c:pt idx="0">
                  <c:v>10</c:v>
                </c:pt>
                <c:pt idx="1">
                  <c:v>6</c:v>
                </c:pt>
                <c:pt idx="2">
                  <c:v>6</c:v>
                </c:pt>
                <c:pt idx="3">
                  <c:v>15</c:v>
                </c:pt>
                <c:pt idx="4">
                  <c:v>15</c:v>
                </c:pt>
                <c:pt idx="5">
                  <c:v>4</c:v>
                </c:pt>
                <c:pt idx="6">
                  <c:v>8</c:v>
                </c:pt>
                <c:pt idx="7">
                  <c:v>4</c:v>
                </c:pt>
                <c:pt idx="8">
                  <c:v>8</c:v>
                </c:pt>
              </c:numCache>
            </c:numRef>
          </c:val>
        </c:ser>
        <c:ser>
          <c:idx val="1"/>
          <c:order val="1"/>
          <c:tx>
            <c:strRef>
              <c:f>LGUs!$D$47</c:f>
              <c:strCache>
                <c:ptCount val="1"/>
                <c:pt idx="0">
                  <c:v>No. of LGUs that apply Waste Recycling    (including Centers of Municipalities) </c:v>
                </c:pt>
              </c:strCache>
            </c:strRef>
          </c:tx>
          <c:invertIfNegative val="0"/>
          <c:cat>
            <c:strRef>
              <c:f>LGUs!$B$48:$B$56</c:f>
              <c:strCache>
                <c:ptCount val="9"/>
                <c:pt idx="0">
                  <c:v>Lezha</c:v>
                </c:pt>
                <c:pt idx="1">
                  <c:v>Malesia e Madhe </c:v>
                </c:pt>
                <c:pt idx="2">
                  <c:v>Durres</c:v>
                </c:pt>
                <c:pt idx="3">
                  <c:v>Diber</c:v>
                </c:pt>
                <c:pt idx="4">
                  <c:v>Kukes</c:v>
                </c:pt>
                <c:pt idx="5">
                  <c:v>Shijak</c:v>
                </c:pt>
                <c:pt idx="6">
                  <c:v>Tropoje</c:v>
                </c:pt>
                <c:pt idx="7">
                  <c:v>Klos </c:v>
                </c:pt>
                <c:pt idx="8">
                  <c:v>Burrel</c:v>
                </c:pt>
              </c:strCache>
            </c:strRef>
          </c:cat>
          <c:val>
            <c:numRef>
              <c:f>LGUs!$D$48:$D$56</c:f>
              <c:numCache>
                <c:formatCode>General</c:formatCode>
                <c:ptCount val="9"/>
                <c:pt idx="0">
                  <c:v>1</c:v>
                </c:pt>
                <c:pt idx="1">
                  <c:v>0</c:v>
                </c:pt>
                <c:pt idx="2">
                  <c:v>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3891968"/>
        <c:axId val="153893504"/>
      </c:barChart>
      <c:catAx>
        <c:axId val="153891968"/>
        <c:scaling>
          <c:orientation val="minMax"/>
        </c:scaling>
        <c:delete val="0"/>
        <c:axPos val="b"/>
        <c:majorTickMark val="none"/>
        <c:minorTickMark val="none"/>
        <c:tickLblPos val="nextTo"/>
        <c:crossAx val="153893504"/>
        <c:crosses val="autoZero"/>
        <c:auto val="1"/>
        <c:lblAlgn val="ctr"/>
        <c:lblOffset val="100"/>
        <c:noMultiLvlLbl val="0"/>
      </c:catAx>
      <c:valAx>
        <c:axId val="1538935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389196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6363379402749487"/>
          <c:y val="0.76994684431551186"/>
          <c:w val="0.57156691077950927"/>
          <c:h val="0.1755849731055849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2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6825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2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3075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2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6825" y="9363075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cs typeface="Arial" pitchFamily="34" charset="0"/>
              </a:defRPr>
            </a:lvl1pPr>
          </a:lstStyle>
          <a:p>
            <a:fld id="{10C67FEC-30AF-4613-8A66-0B370A688293}" type="slidenum">
              <a:rPr lang="de-CH" altLang="en-US"/>
              <a:pPr/>
              <a:t>‹N°›</a:t>
            </a:fld>
            <a:endParaRPr lang="de-CH" altLang="en-US"/>
          </a:p>
        </p:txBody>
      </p:sp>
    </p:spTree>
    <p:extLst>
      <p:ext uri="{BB962C8B-B14F-4D97-AF65-F5344CB8AC3E}">
        <p14:creationId xmlns:p14="http://schemas.microsoft.com/office/powerpoint/2010/main" val="644863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6825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5350" y="4681538"/>
            <a:ext cx="4927600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smtClean="0"/>
              <a:t>Mastertextformat bearbeiten</a:t>
            </a:r>
          </a:p>
          <a:p>
            <a:pPr lvl="1"/>
            <a:r>
              <a:rPr lang="de-CH" noProof="0" smtClean="0"/>
              <a:t>Zweite Ebene</a:t>
            </a:r>
          </a:p>
          <a:p>
            <a:pPr lvl="2"/>
            <a:r>
              <a:rPr lang="de-CH" noProof="0" smtClean="0"/>
              <a:t>Dritte Ebene</a:t>
            </a:r>
          </a:p>
          <a:p>
            <a:pPr lvl="3"/>
            <a:r>
              <a:rPr lang="de-CH" noProof="0" smtClean="0"/>
              <a:t>Vierte Ebene</a:t>
            </a:r>
          </a:p>
          <a:p>
            <a:pPr lvl="4"/>
            <a:r>
              <a:rPr lang="de-CH" noProof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3075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6825" y="9363075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fld id="{F0E20732-2552-4E9B-9901-0C3E4E128765}" type="slidenum">
              <a:rPr lang="de-CH" altLang="en-US"/>
              <a:pPr/>
              <a:t>‹N°›</a:t>
            </a:fld>
            <a:endParaRPr lang="de-CH" altLang="en-US"/>
          </a:p>
        </p:txBody>
      </p:sp>
    </p:spTree>
    <p:extLst>
      <p:ext uri="{BB962C8B-B14F-4D97-AF65-F5344CB8AC3E}">
        <p14:creationId xmlns:p14="http://schemas.microsoft.com/office/powerpoint/2010/main" val="37815615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altLang="en-US" dirty="0" smtClean="0"/>
              <a:t>Start a planning </a:t>
            </a:r>
            <a:r>
              <a:rPr lang="fr-CH" altLang="en-US" dirty="0" err="1" smtClean="0"/>
              <a:t>process</a:t>
            </a:r>
            <a:endParaRPr lang="fr-CH" altLang="en-US" dirty="0" smtClean="0"/>
          </a:p>
          <a:p>
            <a:r>
              <a:rPr lang="fr-CH" altLang="en-US" dirty="0" smtClean="0"/>
              <a:t>New </a:t>
            </a:r>
            <a:r>
              <a:rPr lang="fr-CH" altLang="en-US" dirty="0" err="1" smtClean="0"/>
              <a:t>consideration</a:t>
            </a:r>
            <a:r>
              <a:rPr lang="fr-CH" altLang="en-US" baseline="0" dirty="0" smtClean="0"/>
              <a:t>  =&gt; </a:t>
            </a:r>
            <a:r>
              <a:rPr lang="fr-CH" altLang="en-US" baseline="0" dirty="0" err="1" smtClean="0"/>
              <a:t>presentation</a:t>
            </a:r>
            <a:endParaRPr lang="fr-CH" altLang="en-US" baseline="0" dirty="0" smtClean="0"/>
          </a:p>
          <a:p>
            <a:endParaRPr lang="fr-CH" altLang="en-US" baseline="0" dirty="0" smtClean="0"/>
          </a:p>
          <a:p>
            <a:r>
              <a:rPr lang="fr-CH" altLang="en-US" baseline="0" dirty="0" err="1" smtClean="0"/>
              <a:t>Methodology</a:t>
            </a:r>
            <a:r>
              <a:rPr lang="fr-CH" altLang="en-US" baseline="0" dirty="0" smtClean="0"/>
              <a:t> </a:t>
            </a:r>
            <a:r>
              <a:rPr lang="fr-CH" altLang="en-US" baseline="0" dirty="0" err="1" smtClean="0"/>
              <a:t>developed</a:t>
            </a:r>
            <a:r>
              <a:rPr lang="fr-CH" altLang="en-US" baseline="0" dirty="0" smtClean="0"/>
              <a:t> </a:t>
            </a:r>
            <a:r>
              <a:rPr lang="fr-CH" altLang="en-US" baseline="0" dirty="0" err="1" smtClean="0"/>
              <a:t>together</a:t>
            </a:r>
            <a:r>
              <a:rPr lang="fr-CH" altLang="en-US" baseline="0" dirty="0" smtClean="0"/>
              <a:t> </a:t>
            </a:r>
            <a:r>
              <a:rPr lang="fr-CH" altLang="en-US" baseline="0" dirty="0" err="1" smtClean="0"/>
              <a:t>with</a:t>
            </a:r>
            <a:r>
              <a:rPr lang="fr-CH" altLang="en-US" baseline="0" dirty="0" smtClean="0"/>
              <a:t> </a:t>
            </a:r>
            <a:r>
              <a:rPr lang="fr-CH" altLang="en-US" baseline="0" dirty="0" err="1" smtClean="0"/>
              <a:t>Eduart</a:t>
            </a:r>
            <a:r>
              <a:rPr lang="fr-CH" altLang="en-US" baseline="0" dirty="0" smtClean="0"/>
              <a:t> (REC)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20732-2552-4E9B-9901-0C3E4E128765}" type="slidenum">
              <a:rPr lang="de-CH" altLang="en-US" smtClean="0"/>
              <a:pPr/>
              <a:t>1</a:t>
            </a:fld>
            <a:endParaRPr lang="de-CH" altLang="en-US"/>
          </a:p>
        </p:txBody>
      </p:sp>
    </p:spTree>
    <p:extLst>
      <p:ext uri="{BB962C8B-B14F-4D97-AF65-F5344CB8AC3E}">
        <p14:creationId xmlns:p14="http://schemas.microsoft.com/office/powerpoint/2010/main" val="3241531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6D940D-7849-4E1D-94B8-087CDFC9F1FD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altLang="en-US" dirty="0" smtClean="0"/>
              <a:t>Total 3 </a:t>
            </a:r>
            <a:r>
              <a:rPr lang="fr-CH" altLang="en-US" dirty="0" err="1" smtClean="0"/>
              <a:t>hours</a:t>
            </a:r>
            <a:r>
              <a:rPr lang="fr-CH" altLang="en-US" dirty="0" smtClean="0"/>
              <a:t>, </a:t>
            </a:r>
            <a:r>
              <a:rPr lang="fr-CH" altLang="en-US" dirty="0" err="1" smtClean="0"/>
              <a:t>depends</a:t>
            </a:r>
            <a:r>
              <a:rPr lang="fr-CH" altLang="en-US" dirty="0" smtClean="0"/>
              <a:t> on questions and discussion</a:t>
            </a:r>
            <a:endParaRPr lang="fr-CH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6D940D-7849-4E1D-94B8-087CDFC9F1FD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6D940D-7849-4E1D-94B8-087CDFC9F1FD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6D940D-7849-4E1D-94B8-087CDFC9F1FD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6D940D-7849-4E1D-94B8-087CDFC9F1FD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6D940D-7849-4E1D-94B8-087CDFC9F1FD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6D940D-7849-4E1D-94B8-087CDFC9F1FD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6D940D-7849-4E1D-94B8-087CDFC9F1FD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HEL_SI_Logo_normal_CMYK_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"/>
          <a:stretch>
            <a:fillRect/>
          </a:stretch>
        </p:blipFill>
        <p:spPr bwMode="auto">
          <a:xfrm>
            <a:off x="0" y="188913"/>
            <a:ext cx="3008313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elle 5"/>
          <p:cNvGraphicFramePr>
            <a:graphicFrameLocks noGrp="1"/>
          </p:cNvGraphicFramePr>
          <p:nvPr/>
        </p:nvGraphicFramePr>
        <p:xfrm>
          <a:off x="323850" y="1670050"/>
          <a:ext cx="8531225" cy="679450"/>
        </p:xfrm>
        <a:graphic>
          <a:graphicData uri="http://schemas.openxmlformats.org/drawingml/2006/table">
            <a:tbl>
              <a:tblPr/>
              <a:tblGrid>
                <a:gridCol w="8531225"/>
              </a:tblGrid>
              <a:tr h="679450">
                <a:tc>
                  <a:txBody>
                    <a:bodyPr/>
                    <a:lstStyle/>
                    <a:p>
                      <a:endParaRPr lang="de-CH" sz="1800" dirty="0"/>
                    </a:p>
                  </a:txBody>
                  <a:tcPr marT="45768" marB="45768">
                    <a:lnL w="12700" cmpd="sng">
                      <a:noFill/>
                      <a:prstDash val="dot"/>
                    </a:lnL>
                    <a:lnR w="12700" cmpd="sng">
                      <a:noFill/>
                      <a:prstDash val="dot"/>
                    </a:lnR>
                    <a:lnT w="12700" cmpd="sng">
                      <a:solidFill>
                        <a:schemeClr val="tx1"/>
                      </a:solidFill>
                      <a:prstDash val="dot"/>
                    </a:lnT>
                    <a:lnB w="12700" cmpd="sng">
                      <a:solidFill>
                        <a:schemeClr val="tx1"/>
                      </a:solidFill>
                      <a:prstDash val="dot"/>
                    </a:lnB>
                  </a:tcPr>
                </a:tc>
              </a:tr>
            </a:tbl>
          </a:graphicData>
        </a:graphic>
      </p:graphicFrame>
      <p:sp>
        <p:nvSpPr>
          <p:cNvPr id="1029" name="Rectangle 86"/>
          <p:cNvSpPr>
            <a:spLocks noGrp="1" noChangeArrowheads="1"/>
          </p:cNvSpPr>
          <p:nvPr>
            <p:ph type="ctrTitle"/>
          </p:nvPr>
        </p:nvSpPr>
        <p:spPr>
          <a:xfrm>
            <a:off x="323528" y="1663080"/>
            <a:ext cx="8515672" cy="685800"/>
          </a:xfrm>
          <a:noFill/>
          <a:ln w="12700">
            <a:prstDash val="sysDot"/>
          </a:ln>
        </p:spPr>
        <p:txBody>
          <a:bodyPr lIns="666000" rIns="0"/>
          <a:lstStyle>
            <a:lvl1pPr algn="r">
              <a:defRPr>
                <a:solidFill>
                  <a:srgbClr val="37373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030" name="Rectangle 91"/>
          <p:cNvSpPr>
            <a:spLocks noGrp="1" noChangeArrowheads="1"/>
          </p:cNvSpPr>
          <p:nvPr>
            <p:ph type="subTitle" idx="1"/>
          </p:nvPr>
        </p:nvSpPr>
        <p:spPr>
          <a:xfrm>
            <a:off x="5981700" y="2514600"/>
            <a:ext cx="2857500" cy="4038600"/>
          </a:xfrm>
          <a:solidFill>
            <a:schemeClr val="accent2"/>
          </a:solidFill>
        </p:spPr>
        <p:txBody>
          <a:bodyPr anchor="b"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de-DE" dirty="0" smtClean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0"/>
          </p:nvPr>
        </p:nvSpPr>
        <p:spPr>
          <a:xfrm>
            <a:off x="323528" y="2564904"/>
            <a:ext cx="5400600" cy="3960242"/>
          </a:xfrm>
        </p:spPr>
        <p:txBody>
          <a:bodyPr/>
          <a:lstStyle>
            <a:lvl1pPr>
              <a:defRPr sz="1600"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161867314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 userDrawn="1"/>
        </p:nvSpPr>
        <p:spPr bwMode="auto">
          <a:xfrm>
            <a:off x="323850" y="1628775"/>
            <a:ext cx="8569325" cy="720725"/>
          </a:xfrm>
          <a:prstGeom prst="rect">
            <a:avLst/>
          </a:prstGeom>
          <a:solidFill>
            <a:srgbClr val="A31D23"/>
          </a:solidFill>
          <a:ln>
            <a:noFill/>
          </a:ln>
          <a:extLst/>
        </p:spPr>
        <p:txBody>
          <a:bodyPr lIns="360000" tIns="46800" rIns="360000" bIns="46800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de-DE" altLang="en-US" sz="3200" smtClean="0">
                <a:solidFill>
                  <a:schemeClr val="bg1"/>
                </a:solidFill>
                <a:latin typeface="Arial Narrow" panose="020B0606020202030204" pitchFamily="34" charset="0"/>
              </a:rPr>
              <a:t>Thank you!</a:t>
            </a:r>
            <a:endParaRPr lang="de-CH" altLang="en-US" sz="320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Grafik 5" descr="HEL_SI_Logo_normal_CMYK_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"/>
          <a:stretch>
            <a:fillRect/>
          </a:stretch>
        </p:blipFill>
        <p:spPr bwMode="auto">
          <a:xfrm>
            <a:off x="0" y="188913"/>
            <a:ext cx="3008313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Bildplatzhalter 12"/>
          <p:cNvSpPr>
            <a:spLocks noGrp="1"/>
          </p:cNvSpPr>
          <p:nvPr>
            <p:ph type="pic" sz="quarter" idx="10"/>
          </p:nvPr>
        </p:nvSpPr>
        <p:spPr>
          <a:xfrm>
            <a:off x="323528" y="2564904"/>
            <a:ext cx="8568952" cy="396024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2582791378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 err="1" smtClean="0"/>
              <a:t>Modifiez</a:t>
            </a:r>
            <a:r>
              <a:rPr lang="en-US" noProof="0" dirty="0" smtClean="0"/>
              <a:t>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Quatrième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Cinquième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166688" y="6532563"/>
            <a:ext cx="6276975" cy="2555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F64BC9-002E-4E7C-8F9E-2C07AEFAD1C3}" type="slidenum">
              <a:rPr lang="en-US" altLang="en-US"/>
              <a:pPr/>
              <a:t>‹N°›</a:t>
            </a:fld>
            <a:r>
              <a:rPr lang="en-US" altLang="en-US"/>
              <a:t> | www.csd.ch</a:t>
            </a:r>
          </a:p>
        </p:txBody>
      </p:sp>
    </p:spTree>
    <p:extLst>
      <p:ext uri="{BB962C8B-B14F-4D97-AF65-F5344CB8AC3E}">
        <p14:creationId xmlns:p14="http://schemas.microsoft.com/office/powerpoint/2010/main" val="19464966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24B536-2C66-4F8D-A4E3-C9BB047C2639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E7ADD4-19B4-4690-9089-1718884BD71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8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  <a:lvl2pPr>
              <a:defRPr>
                <a:solidFill>
                  <a:srgbClr val="373737"/>
                </a:solidFill>
              </a:defRPr>
            </a:lvl2pPr>
            <a:lvl3pPr>
              <a:defRPr>
                <a:solidFill>
                  <a:srgbClr val="373737"/>
                </a:solidFill>
              </a:defRPr>
            </a:lvl3pPr>
            <a:lvl4pPr>
              <a:defRPr>
                <a:solidFill>
                  <a:srgbClr val="373737"/>
                </a:solidFill>
              </a:defRPr>
            </a:lvl4pPr>
            <a:lvl5pPr>
              <a:defRPr>
                <a:solidFill>
                  <a:srgbClr val="37373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5227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57200"/>
            <a:ext cx="6588000" cy="6413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81000" y="1268413"/>
            <a:ext cx="4152900" cy="5284787"/>
          </a:xfrm>
        </p:spPr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6300" y="1268413"/>
            <a:ext cx="4152900" cy="528478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6608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57200"/>
            <a:ext cx="65880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81000" y="1268413"/>
            <a:ext cx="4152900" cy="52847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86300" y="1268413"/>
            <a:ext cx="4152900" cy="5284787"/>
          </a:xfrm>
        </p:spPr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  <a:lvl2pPr>
              <a:defRPr>
                <a:solidFill>
                  <a:srgbClr val="373737"/>
                </a:solidFill>
              </a:defRPr>
            </a:lvl2pPr>
            <a:lvl3pPr>
              <a:defRPr>
                <a:solidFill>
                  <a:srgbClr val="373737"/>
                </a:solidFill>
              </a:defRPr>
            </a:lvl3pPr>
            <a:lvl4pPr>
              <a:defRPr>
                <a:solidFill>
                  <a:srgbClr val="373737"/>
                </a:solidFill>
              </a:defRPr>
            </a:lvl4pPr>
            <a:lvl5pPr>
              <a:defRPr>
                <a:solidFill>
                  <a:srgbClr val="37373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0790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el und Inhalt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57200"/>
            <a:ext cx="65880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81000" y="1268413"/>
            <a:ext cx="8458200" cy="256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81000" y="3986213"/>
            <a:ext cx="8458200" cy="2566987"/>
          </a:xfrm>
        </p:spPr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  <a:lvl2pPr>
              <a:defRPr>
                <a:solidFill>
                  <a:srgbClr val="373737"/>
                </a:solidFill>
              </a:defRPr>
            </a:lvl2pPr>
            <a:lvl3pPr>
              <a:defRPr>
                <a:solidFill>
                  <a:srgbClr val="373737"/>
                </a:solidFill>
              </a:defRPr>
            </a:lvl3pPr>
            <a:lvl4pPr>
              <a:defRPr>
                <a:solidFill>
                  <a:srgbClr val="373737"/>
                </a:solidFill>
              </a:defRPr>
            </a:lvl4pPr>
            <a:lvl5pPr>
              <a:defRPr>
                <a:solidFill>
                  <a:srgbClr val="37373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0876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57200"/>
            <a:ext cx="65880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81000" y="1268413"/>
            <a:ext cx="8458200" cy="2565400"/>
          </a:xfrm>
        </p:spPr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  <a:lvl2pPr>
              <a:defRPr>
                <a:solidFill>
                  <a:srgbClr val="373737"/>
                </a:solidFill>
              </a:defRPr>
            </a:lvl2pPr>
            <a:lvl3pPr>
              <a:defRPr>
                <a:solidFill>
                  <a:srgbClr val="373737"/>
                </a:solidFill>
              </a:defRPr>
            </a:lvl3pPr>
            <a:lvl4pPr>
              <a:defRPr>
                <a:solidFill>
                  <a:srgbClr val="373737"/>
                </a:solidFill>
              </a:defRPr>
            </a:lvl4pPr>
            <a:lvl5pPr>
              <a:defRPr>
                <a:solidFill>
                  <a:srgbClr val="37373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81000" y="3986213"/>
            <a:ext cx="8458200" cy="2566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3409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57200"/>
            <a:ext cx="65880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81000" y="1268413"/>
            <a:ext cx="4152900" cy="5284787"/>
          </a:xfrm>
        </p:spPr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  <a:lvl2pPr>
              <a:defRPr>
                <a:solidFill>
                  <a:srgbClr val="373737"/>
                </a:solidFill>
              </a:defRPr>
            </a:lvl2pPr>
            <a:lvl3pPr>
              <a:defRPr>
                <a:solidFill>
                  <a:srgbClr val="373737"/>
                </a:solidFill>
              </a:defRPr>
            </a:lvl3pPr>
            <a:lvl4pPr>
              <a:defRPr>
                <a:solidFill>
                  <a:srgbClr val="373737"/>
                </a:solidFill>
              </a:defRPr>
            </a:lvl4pPr>
            <a:lvl5pPr>
              <a:defRPr>
                <a:solidFill>
                  <a:srgbClr val="37373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86300" y="1268413"/>
            <a:ext cx="4152900" cy="256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86300" y="3986213"/>
            <a:ext cx="4152900" cy="2566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4886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el, zwei Inhalte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57200"/>
            <a:ext cx="6588000" cy="64135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381000" y="1268413"/>
            <a:ext cx="4152900" cy="2565400"/>
          </a:xfrm>
        </p:spPr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381000" y="3986213"/>
            <a:ext cx="4152900" cy="2566987"/>
          </a:xfrm>
        </p:spPr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4686300" y="1268413"/>
            <a:ext cx="4152900" cy="5284787"/>
          </a:xfrm>
        </p:spPr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  <a:lvl2pPr>
              <a:defRPr>
                <a:solidFill>
                  <a:srgbClr val="373737"/>
                </a:solidFill>
              </a:defRPr>
            </a:lvl2pPr>
            <a:lvl3pPr>
              <a:defRPr>
                <a:solidFill>
                  <a:srgbClr val="373737"/>
                </a:solidFill>
              </a:defRPr>
            </a:lvl3pPr>
            <a:lvl4pPr>
              <a:defRPr>
                <a:solidFill>
                  <a:srgbClr val="373737"/>
                </a:solidFill>
              </a:defRPr>
            </a:lvl4pPr>
            <a:lvl5pPr>
              <a:defRPr>
                <a:solidFill>
                  <a:srgbClr val="37373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8262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el, zwei Inhalte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57200"/>
            <a:ext cx="65880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381000" y="1268413"/>
            <a:ext cx="4152900" cy="2565400"/>
          </a:xfrm>
        </p:spPr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86300" y="1268413"/>
            <a:ext cx="4152900" cy="2565400"/>
          </a:xfrm>
        </p:spPr>
        <p:txBody>
          <a:bodyPr/>
          <a:lstStyle>
            <a:lvl1pPr>
              <a:defRPr baseline="0">
                <a:solidFill>
                  <a:srgbClr val="37373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381000" y="3986213"/>
            <a:ext cx="8458200" cy="2566987"/>
          </a:xfrm>
        </p:spPr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  <a:lvl2pPr>
              <a:defRPr>
                <a:solidFill>
                  <a:srgbClr val="373737"/>
                </a:solidFill>
              </a:defRPr>
            </a:lvl2pPr>
            <a:lvl3pPr>
              <a:defRPr>
                <a:solidFill>
                  <a:srgbClr val="373737"/>
                </a:solidFill>
              </a:defRPr>
            </a:lvl3pPr>
            <a:lvl4pPr>
              <a:defRPr>
                <a:solidFill>
                  <a:srgbClr val="373737"/>
                </a:solidFill>
              </a:defRPr>
            </a:lvl4pPr>
            <a:lvl5pPr>
              <a:defRPr>
                <a:solidFill>
                  <a:srgbClr val="37373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409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6"/>
          <p:cNvSpPr>
            <a:spLocks noGrp="1" noChangeArrowheads="1"/>
          </p:cNvSpPr>
          <p:nvPr>
            <p:ph type="title"/>
          </p:nvPr>
        </p:nvSpPr>
        <p:spPr bwMode="auto">
          <a:xfrm>
            <a:off x="0" y="457200"/>
            <a:ext cx="6804025" cy="641350"/>
          </a:xfrm>
          <a:prstGeom prst="rect">
            <a:avLst/>
          </a:prstGeom>
          <a:solidFill>
            <a:srgbClr val="A31D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6800" rIns="36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en-US" smtClean="0"/>
              <a:t>Title</a:t>
            </a:r>
          </a:p>
        </p:txBody>
      </p:sp>
      <p:sp>
        <p:nvSpPr>
          <p:cNvPr id="1027" name="Rectangle 9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68413"/>
            <a:ext cx="8458200" cy="528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en-US" smtClean="0"/>
              <a:t>Add Text</a:t>
            </a:r>
          </a:p>
        </p:txBody>
      </p:sp>
      <p:pic>
        <p:nvPicPr>
          <p:cNvPr id="1028" name="Grafik 6" descr="HEL_SI_Logo_normal_CMYK_u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33375"/>
            <a:ext cx="23050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51" r:id="rId1"/>
    <p:sldLayoutId id="2147484643" r:id="rId2"/>
    <p:sldLayoutId id="2147484644" r:id="rId3"/>
    <p:sldLayoutId id="2147484645" r:id="rId4"/>
    <p:sldLayoutId id="2147484646" r:id="rId5"/>
    <p:sldLayoutId id="2147484647" r:id="rId6"/>
    <p:sldLayoutId id="2147484648" r:id="rId7"/>
    <p:sldLayoutId id="2147484649" r:id="rId8"/>
    <p:sldLayoutId id="2147484650" r:id="rId9"/>
    <p:sldLayoutId id="2147484652" r:id="rId10"/>
    <p:sldLayoutId id="2147484654" r:id="rId11"/>
    <p:sldLayoutId id="2147484656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-64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-64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-64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-64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-64" charset="0"/>
          <a:ea typeface="ＭＳ Ｐゴシック" pitchFamily="-6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-64" charset="0"/>
          <a:ea typeface="ＭＳ Ｐゴシック" pitchFamily="-6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-64" charset="0"/>
          <a:ea typeface="ＭＳ Ｐゴシック" pitchFamily="-6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-64" charset="0"/>
          <a:ea typeface="ＭＳ Ｐゴシック" pitchFamily="-64" charset="-128"/>
        </a:defRPr>
      </a:lvl9pPr>
    </p:titleStyle>
    <p:bodyStyle>
      <a:lvl1pPr marL="177800" indent="-177800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373737"/>
          </a:solidFill>
          <a:latin typeface="+mn-lt"/>
          <a:ea typeface="MS PGothic" pitchFamily="34" charset="-128"/>
          <a:cs typeface="+mn-cs"/>
        </a:defRPr>
      </a:lvl1pPr>
      <a:lvl2pPr marL="539750" indent="-182563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373737"/>
          </a:solidFill>
          <a:latin typeface="+mn-lt"/>
          <a:ea typeface="MS PGothic" pitchFamily="34" charset="-128"/>
        </a:defRPr>
      </a:lvl2pPr>
      <a:lvl3pPr marL="895350" indent="-1762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rgbClr val="373737"/>
          </a:solidFill>
          <a:latin typeface="+mn-lt"/>
          <a:ea typeface="MS PGothic" pitchFamily="34" charset="-128"/>
        </a:defRPr>
      </a:lvl3pPr>
      <a:lvl4pPr marL="1257300" indent="-182563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373737"/>
          </a:solidFill>
          <a:latin typeface="+mn-lt"/>
          <a:ea typeface="MS PGothic" pitchFamily="34" charset="-128"/>
        </a:defRPr>
      </a:lvl4pPr>
      <a:lvl5pPr marL="1612900" indent="-1762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rgbClr val="373737"/>
          </a:solidFill>
          <a:latin typeface="+mn-lt"/>
          <a:ea typeface="MS PGothic" pitchFamily="34" charset="-128"/>
        </a:defRPr>
      </a:lvl5pPr>
      <a:lvl6pPr marL="2070100" indent="-1762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ea typeface="+mn-ea"/>
        </a:defRPr>
      </a:lvl6pPr>
      <a:lvl7pPr marL="2527300" indent="-1762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ea typeface="+mn-ea"/>
        </a:defRPr>
      </a:lvl7pPr>
      <a:lvl8pPr marL="2984500" indent="-1762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ea typeface="+mn-ea"/>
        </a:defRPr>
      </a:lvl8pPr>
      <a:lvl9pPr marL="3441700" indent="-1762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www.google.com/url?sa=i&amp;rct=j&amp;q=&amp;esrc=s&amp;frm=1&amp;source=images&amp;cd=&amp;cad=rja&amp;uact=8&amp;ved=0ahUKEwjez6L-2oTNAhXBPBQKHWhtBmsQjRwIBw&amp;url=http://web.kalid.com.cn/forminfo31199.asp?//learning-icon&amp;bvm=bv.123325700,d.d24&amp;psig=AFQjCNGXxuQUj2i_bzy5FAtQxCZmTDqTWA&amp;ust=1464797743762460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ved=0ahUKEwjez6L-2oTNAhXBPBQKHWhtBmsQjRwIBw&amp;url=http://web.kalid.com.cn/forminfo31199.asp?//learning-icon&amp;bvm=bv.123325700,d.d24&amp;psig=AFQjCNGXxuQUj2i_bzy5FAtQxCZmTDqTWA&amp;ust=146479774376246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jpeg"/><Relationship Id="rId5" Type="http://schemas.openxmlformats.org/officeDocument/2006/relationships/image" Target="../media/image8.png"/><Relationship Id="rId4" Type="http://schemas.openxmlformats.org/officeDocument/2006/relationships/hyperlink" Target="http://www.google.com/url?sa=i&amp;rct=j&amp;q=&amp;esrc=s&amp;frm=1&amp;source=images&amp;cd=&amp;cad=rja&amp;uact=8&amp;ved=0ahUKEwjez6L-2oTNAhXBPBQKHWhtBmsQjRwIBw&amp;url=http://web.kalid.com.cn/forminfo31199.asp?//learning-icon&amp;bvm=bv.123325700,d.d24&amp;psig=AFQjCNGXxuQUj2i_bzy5FAtQxCZmTDqTWA&amp;ust=146479774376246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ctrTitle"/>
          </p:nvPr>
        </p:nvSpPr>
        <p:spPr>
          <a:xfrm>
            <a:off x="323850" y="1663700"/>
            <a:ext cx="8515350" cy="685800"/>
          </a:xfrm>
          <a:noFill/>
          <a:ln w="9525"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A31D23"/>
                </a:solidFill>
              </a14:hiddenFill>
            </a:ext>
          </a:extLst>
        </p:spPr>
        <p:txBody>
          <a:bodyPr/>
          <a:lstStyle/>
          <a:p>
            <a:r>
              <a:rPr lang="en-US" altLang="en-US" dirty="0"/>
              <a:t>Local waste planning</a:t>
            </a:r>
            <a:endParaRPr lang="de-DE" altLang="en-US" dirty="0" smtClean="0"/>
          </a:p>
        </p:txBody>
      </p:sp>
      <p:sp>
        <p:nvSpPr>
          <p:cNvPr id="7171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dirty="0" smtClean="0"/>
          </a:p>
          <a:p>
            <a:endParaRPr lang="en-US" altLang="en-US" dirty="0"/>
          </a:p>
          <a:p>
            <a:endParaRPr lang="en-US" altLang="en-US" dirty="0" smtClean="0"/>
          </a:p>
          <a:p>
            <a:endParaRPr lang="en-US" altLang="en-US" dirty="0"/>
          </a:p>
          <a:p>
            <a:pPr>
              <a:spcBef>
                <a:spcPts val="0"/>
              </a:spcBef>
            </a:pPr>
            <a:r>
              <a:rPr lang="en-US" altLang="en-US" dirty="0" smtClean="0"/>
              <a:t>Félix Schmidt  </a:t>
            </a:r>
          </a:p>
          <a:p>
            <a:pPr>
              <a:spcBef>
                <a:spcPts val="0"/>
              </a:spcBef>
            </a:pPr>
            <a:r>
              <a:rPr lang="en-US" altLang="en-US" dirty="0" smtClean="0"/>
              <a:t>CSD engineers SA</a:t>
            </a:r>
          </a:p>
          <a:p>
            <a:endParaRPr lang="en-US" altLang="en-US" dirty="0"/>
          </a:p>
          <a:p>
            <a:endParaRPr lang="en-US" altLang="en-US" dirty="0" smtClean="0"/>
          </a:p>
          <a:p>
            <a:endParaRPr lang="en-US" altLang="en-US" dirty="0"/>
          </a:p>
          <a:p>
            <a:endParaRPr lang="en-US" altLang="en-US" dirty="0" smtClean="0"/>
          </a:p>
          <a:p>
            <a:endParaRPr lang="en-US" altLang="en-US" dirty="0"/>
          </a:p>
          <a:p>
            <a:endParaRPr lang="en-US" altLang="en-US" dirty="0" smtClean="0"/>
          </a:p>
          <a:p>
            <a:endParaRPr lang="en-US" altLang="en-US" dirty="0"/>
          </a:p>
          <a:p>
            <a:r>
              <a:rPr lang="en-US" altLang="en-US" dirty="0" smtClean="0"/>
              <a:t>Territorial </a:t>
            </a:r>
            <a:r>
              <a:rPr lang="en-US" altLang="en-US" dirty="0"/>
              <a:t>Reform and Waste Management</a:t>
            </a:r>
          </a:p>
          <a:p>
            <a:r>
              <a:rPr lang="en-US" altLang="en-US" dirty="0"/>
              <a:t>Situation 1 year after the TAR</a:t>
            </a:r>
          </a:p>
          <a:p>
            <a:r>
              <a:rPr lang="en-US" altLang="en-US" dirty="0"/>
              <a:t>June 2016</a:t>
            </a:r>
          </a:p>
          <a:p>
            <a:endParaRPr lang="de-DE" altLang="en-US" dirty="0" smtClean="0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23" name="Picture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5220072" y="345073"/>
            <a:ext cx="3581310" cy="779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\\Chlsndc4.csding.corp\datas\Mandats autres succursales\Export\Projects\EX00014 Shkodra waste\2016\03 Disposal\Bushat Cost Model Marmy\Excel cost model\original\Cost model Bushat _ Marmy _ Google Drive\Photos Bushat\Bushat-4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53"/>
          <a:stretch/>
        </p:blipFill>
        <p:spPr bwMode="auto">
          <a:xfrm>
            <a:off x="383264" y="2564904"/>
            <a:ext cx="5303083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4EB04611-9B02-4E40-BBC0-38CCEC2B7ADB}" type="slidenum">
              <a:rPr lang="en-US" altLang="en-US"/>
              <a:pPr/>
              <a:t>10</a:t>
            </a:fld>
            <a:r>
              <a:rPr lang="en-US" altLang="en-US" dirty="0"/>
              <a:t> | www.csd.ch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033" y="1723853"/>
            <a:ext cx="6408960" cy="4394200"/>
          </a:xfrm>
        </p:spPr>
        <p:txBody>
          <a:bodyPr/>
          <a:lstStyle/>
          <a:p>
            <a:pPr marL="176213" lvl="2" indent="0">
              <a:buNone/>
            </a:pPr>
            <a:r>
              <a:rPr lang="en-US" altLang="en-US" sz="2000" b="1" noProof="0" dirty="0" smtClean="0"/>
              <a:t>1. Lack of data</a:t>
            </a:r>
          </a:p>
          <a:p>
            <a:pPr marL="538163" lvl="3" indent="0">
              <a:buNone/>
            </a:pPr>
            <a:r>
              <a:rPr lang="en-US" altLang="en-US" sz="1800" noProof="0" dirty="0" smtClean="0"/>
              <a:t>Big </a:t>
            </a:r>
            <a:r>
              <a:rPr lang="en-US" altLang="en-US" sz="1800" b="1" noProof="0" dirty="0" smtClean="0"/>
              <a:t>difficulties to get data </a:t>
            </a:r>
            <a:r>
              <a:rPr lang="en-US" altLang="en-US" sz="1800" noProof="0" dirty="0" smtClean="0"/>
              <a:t>and</a:t>
            </a:r>
            <a:r>
              <a:rPr lang="en-US" altLang="en-US" sz="1800" b="1" noProof="0" dirty="0" smtClean="0"/>
              <a:t> bad quality </a:t>
            </a:r>
            <a:r>
              <a:rPr lang="en-US" altLang="en-US" sz="1800" noProof="0" dirty="0" smtClean="0"/>
              <a:t>of data</a:t>
            </a:r>
          </a:p>
          <a:p>
            <a:pPr marL="714375" lvl="4" indent="0">
              <a:buNone/>
            </a:pPr>
            <a:r>
              <a:rPr lang="en-US" altLang="en-US" sz="1800" dirty="0"/>
              <a:t>Waste producers : population, businesses</a:t>
            </a:r>
          </a:p>
          <a:p>
            <a:pPr marL="714375" lvl="4" indent="0">
              <a:buNone/>
            </a:pPr>
            <a:r>
              <a:rPr lang="en-US" altLang="en-US" sz="1800" dirty="0"/>
              <a:t>Waste production : measured quantities</a:t>
            </a:r>
          </a:p>
          <a:p>
            <a:pPr marL="714375" lvl="4" indent="0">
              <a:buNone/>
            </a:pPr>
            <a:r>
              <a:rPr lang="en-US" altLang="en-US" sz="1800" dirty="0" smtClean="0"/>
              <a:t>Roads: transport </a:t>
            </a:r>
            <a:r>
              <a:rPr lang="en-US" altLang="en-US" sz="1800" dirty="0" smtClean="0"/>
              <a:t>time and service </a:t>
            </a:r>
            <a:r>
              <a:rPr lang="en-US" altLang="en-US" sz="1800" dirty="0" smtClean="0"/>
              <a:t>area</a:t>
            </a:r>
          </a:p>
          <a:p>
            <a:pPr marL="714375" lvl="4" indent="0">
              <a:buNone/>
            </a:pPr>
            <a:r>
              <a:rPr lang="en-US" altLang="en-US" sz="1800" dirty="0" smtClean="0"/>
              <a:t>Service cost, t</a:t>
            </a:r>
            <a:r>
              <a:rPr lang="en-US" altLang="en-US" sz="1800" dirty="0" smtClean="0"/>
              <a:t>ariff collection, etc.</a:t>
            </a:r>
          </a:p>
          <a:p>
            <a:pPr marL="0" lvl="2" indent="-3175">
              <a:buNone/>
            </a:pPr>
            <a:endParaRPr lang="en-US" altLang="en-US" sz="1800" b="1" dirty="0"/>
          </a:p>
          <a:p>
            <a:pPr marL="0" lvl="2" indent="-3175">
              <a:buNone/>
            </a:pPr>
            <a:endParaRPr lang="en-US" altLang="en-US" sz="1800" dirty="0" smtClean="0"/>
          </a:p>
          <a:p>
            <a:pPr marL="714375" lvl="4" indent="0">
              <a:buNone/>
            </a:pPr>
            <a:endParaRPr lang="en-US" altLang="en-US" sz="1800" dirty="0" smtClean="0"/>
          </a:p>
          <a:p>
            <a:pPr marL="358775" lvl="3" indent="0">
              <a:buNone/>
            </a:pPr>
            <a:endParaRPr lang="en-US" altLang="en-US" sz="1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FFFFFF"/>
                </a:solidFill>
              </a:rPr>
              <a:t>Challenges 1 : lack of data</a:t>
            </a:r>
            <a:endParaRPr lang="en-US" dirty="0"/>
          </a:p>
        </p:txBody>
      </p:sp>
      <p:pic>
        <p:nvPicPr>
          <p:cNvPr id="8" name="Picture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7668344" y="1052736"/>
            <a:ext cx="12065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75619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4EB04611-9B02-4E40-BBC0-38CCEC2B7ADB}" type="slidenum">
              <a:rPr lang="en-US" altLang="en-US"/>
              <a:pPr/>
              <a:t>11</a:t>
            </a:fld>
            <a:r>
              <a:rPr lang="en-US" altLang="en-US" dirty="0"/>
              <a:t> | www.csd.ch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2000"/>
              </a:spcAft>
            </a:pPr>
            <a:r>
              <a:rPr lang="en-US" altLang="en-US" dirty="0" smtClean="0">
                <a:solidFill>
                  <a:srgbClr val="FFFFFF"/>
                </a:solidFill>
              </a:rPr>
              <a:t>Challenges 2 : lack of resources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311556"/>
            <a:ext cx="7992887" cy="4969023"/>
          </a:xfrm>
        </p:spPr>
        <p:txBody>
          <a:bodyPr/>
          <a:lstStyle/>
          <a:p>
            <a:pPr marL="176213" lvl="2" indent="0">
              <a:buNone/>
            </a:pPr>
            <a:r>
              <a:rPr lang="en-US" altLang="en-US" sz="2000" b="1" noProof="0" dirty="0" smtClean="0"/>
              <a:t>2 </a:t>
            </a:r>
            <a:r>
              <a:rPr lang="en-US" altLang="en-US" sz="2000" noProof="0" dirty="0" smtClean="0"/>
              <a:t>: </a:t>
            </a:r>
            <a:r>
              <a:rPr lang="en-US" altLang="en-US" sz="2000" b="1" dirty="0"/>
              <a:t>L</a:t>
            </a:r>
            <a:r>
              <a:rPr lang="en-US" altLang="en-US" sz="2000" b="1" noProof="0" dirty="0" err="1" smtClean="0"/>
              <a:t>ack</a:t>
            </a:r>
            <a:r>
              <a:rPr lang="en-US" altLang="en-US" sz="2000" b="1" noProof="0" dirty="0" smtClean="0"/>
              <a:t> </a:t>
            </a:r>
            <a:r>
              <a:rPr lang="en-US" altLang="en-US" sz="2000" b="1" noProof="0" dirty="0" smtClean="0"/>
              <a:t>of resources </a:t>
            </a:r>
          </a:p>
          <a:p>
            <a:pPr marL="358775" lvl="3" indent="0">
              <a:buNone/>
            </a:pPr>
            <a:r>
              <a:rPr lang="en-US" altLang="en-US" sz="1800" b="1" dirty="0" smtClean="0"/>
              <a:t>Financial and technical resources</a:t>
            </a:r>
          </a:p>
          <a:p>
            <a:pPr marL="644525" lvl="3" indent="-285750"/>
            <a:r>
              <a:rPr lang="en-US" altLang="en-US" sz="1800" dirty="0" smtClean="0"/>
              <a:t>Not enough resources to provide everywhere a good service</a:t>
            </a:r>
          </a:p>
          <a:p>
            <a:pPr marL="644525" lvl="3" indent="-285750"/>
            <a:r>
              <a:rPr lang="en-US" altLang="en-US" sz="1800" dirty="0" smtClean="0"/>
              <a:t>Not enough trucks and bins, limited investment capacities</a:t>
            </a:r>
          </a:p>
          <a:p>
            <a:pPr marL="644525" lvl="3" indent="-285750"/>
            <a:r>
              <a:rPr lang="en-US" altLang="en-US" sz="1800" dirty="0" smtClean="0"/>
              <a:t>Maintenance deficiency</a:t>
            </a:r>
          </a:p>
          <a:p>
            <a:pPr marL="358775" lvl="3" indent="0">
              <a:buNone/>
            </a:pPr>
            <a:endParaRPr lang="en-US" altLang="en-US" sz="1800" b="1" dirty="0" smtClean="0"/>
          </a:p>
          <a:p>
            <a:pPr marL="358775" lvl="3" indent="0">
              <a:buNone/>
            </a:pPr>
            <a:r>
              <a:rPr lang="en-US" altLang="en-US" sz="1800" b="1" dirty="0" smtClean="0"/>
              <a:t>Human </a:t>
            </a:r>
            <a:r>
              <a:rPr lang="en-US" altLang="en-US" sz="1800" b="1" dirty="0" smtClean="0"/>
              <a:t>resources</a:t>
            </a:r>
            <a:endParaRPr lang="en-US" altLang="en-US" sz="1800" dirty="0" smtClean="0"/>
          </a:p>
          <a:p>
            <a:pPr marL="644525" lvl="3" indent="-285750"/>
            <a:r>
              <a:rPr lang="en-US" altLang="en-US" sz="1800" dirty="0" smtClean="0"/>
              <a:t>Needs of </a:t>
            </a:r>
            <a:r>
              <a:rPr lang="en-US" altLang="en-US" sz="1800" b="1" dirty="0" smtClean="0"/>
              <a:t>capacity building </a:t>
            </a:r>
            <a:r>
              <a:rPr lang="en-US" altLang="en-US" sz="1800" dirty="0" smtClean="0"/>
              <a:t>and </a:t>
            </a:r>
            <a:r>
              <a:rPr lang="en-US" altLang="en-US" sz="1800" b="1" dirty="0" smtClean="0"/>
              <a:t>clarification of tasks </a:t>
            </a:r>
            <a:r>
              <a:rPr lang="en-US" altLang="en-US" sz="1800" dirty="0" smtClean="0"/>
              <a:t>at every level, especially in planning and organizing the collection, transport, recycling activities, cost calculation and cost recovery.</a:t>
            </a:r>
          </a:p>
          <a:p>
            <a:pPr marL="644525" lvl="3" indent="-285750"/>
            <a:r>
              <a:rPr lang="en-US" altLang="en-US" sz="1800" dirty="0" smtClean="0"/>
              <a:t>Needs of clarification of local/centralized provision of tasks and </a:t>
            </a:r>
            <a:r>
              <a:rPr lang="en-US" altLang="en-US" sz="1800" dirty="0" smtClean="0"/>
              <a:t>supervision</a:t>
            </a:r>
            <a:endParaRPr lang="en-US" altLang="en-US" sz="1800" dirty="0" smtClean="0"/>
          </a:p>
        </p:txBody>
      </p:sp>
      <p:pic>
        <p:nvPicPr>
          <p:cNvPr id="7" name="Picture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7668344" y="1052736"/>
            <a:ext cx="12065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28552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4EB04611-9B02-4E40-BBC0-38CCEC2B7ADB}" type="slidenum">
              <a:rPr lang="en-US" altLang="en-US"/>
              <a:pPr/>
              <a:t>12</a:t>
            </a:fld>
            <a:r>
              <a:rPr lang="en-US" altLang="en-US" dirty="0"/>
              <a:t> | www.csd.ch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2000"/>
              </a:spcAft>
            </a:pPr>
            <a:r>
              <a:rPr lang="en-US" altLang="en-US" dirty="0" smtClean="0">
                <a:solidFill>
                  <a:srgbClr val="FFFFFF"/>
                </a:solidFill>
              </a:rPr>
              <a:t>Challenge 3 : regional treatment </a:t>
            </a:r>
            <a:endParaRPr lang="en-US" altLang="en-US" b="1" noProof="0" dirty="0">
              <a:solidFill>
                <a:schemeClr val="accent2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412776"/>
            <a:ext cx="7434337" cy="5112568"/>
          </a:xfrm>
        </p:spPr>
        <p:txBody>
          <a:bodyPr/>
          <a:lstStyle/>
          <a:p>
            <a:pPr marL="1588" lvl="1" indent="0">
              <a:buNone/>
            </a:pPr>
            <a:r>
              <a:rPr lang="en-US" altLang="en-US" sz="2000" b="1" noProof="0" dirty="0" smtClean="0"/>
              <a:t>3:  </a:t>
            </a:r>
            <a:r>
              <a:rPr lang="en-US" altLang="en-US" sz="2000" b="1" dirty="0" smtClean="0"/>
              <a:t>Difficulty </a:t>
            </a:r>
            <a:r>
              <a:rPr lang="en-US" altLang="en-US" sz="2000" b="1" dirty="0" smtClean="0"/>
              <a:t>of defining new landfill in LGU WMP:</a:t>
            </a:r>
          </a:p>
          <a:p>
            <a:pPr marL="633413" lvl="2" indent="-4572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1800" dirty="0"/>
              <a:t>Landfill should have </a:t>
            </a:r>
            <a:r>
              <a:rPr lang="en-US" altLang="en-US" sz="1800" b="1" dirty="0">
                <a:solidFill>
                  <a:srgbClr val="C00000"/>
                </a:solidFill>
              </a:rPr>
              <a:t>regional role </a:t>
            </a:r>
            <a:r>
              <a:rPr lang="en-US" altLang="en-US" sz="1800" dirty="0"/>
              <a:t>and </a:t>
            </a:r>
            <a:r>
              <a:rPr lang="en-US" altLang="en-US" sz="1800" b="1" dirty="0">
                <a:solidFill>
                  <a:srgbClr val="C00000"/>
                </a:solidFill>
              </a:rPr>
              <a:t>large capacity</a:t>
            </a:r>
          </a:p>
          <a:p>
            <a:pPr marL="633413" lvl="2" indent="-4572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1800" dirty="0"/>
              <a:t>Work (engineering, investment, management, cost…) exceeding capacity of each new Municipality </a:t>
            </a:r>
            <a:r>
              <a:rPr lang="en-US" altLang="en-US" sz="1800" dirty="0" smtClean="0"/>
              <a:t>alone</a:t>
            </a:r>
          </a:p>
          <a:p>
            <a:pPr marL="633413" lvl="2" indent="-4572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1800" b="1" dirty="0" smtClean="0"/>
              <a:t>Dumpsites</a:t>
            </a:r>
            <a:r>
              <a:rPr lang="en-US" altLang="en-US" sz="1800" dirty="0" smtClean="0"/>
              <a:t> management and closure needs specific analyze and  additional resources.</a:t>
            </a:r>
            <a:endParaRPr lang="en-US" altLang="en-US" sz="1800" dirty="0"/>
          </a:p>
          <a:p>
            <a:pPr marL="176213" lvl="2" indent="0">
              <a:buNone/>
            </a:pPr>
            <a:endParaRPr lang="en-US" altLang="en-US" sz="1800" b="1" dirty="0" smtClean="0"/>
          </a:p>
          <a:p>
            <a:pPr marL="176213" lvl="2" indent="0">
              <a:buNone/>
            </a:pPr>
            <a:endParaRPr lang="en-US" altLang="en-US" dirty="0" smtClean="0"/>
          </a:p>
          <a:p>
            <a:pPr marL="176213" lvl="2" indent="0">
              <a:buNone/>
            </a:pPr>
            <a:r>
              <a:rPr lang="en-US" altLang="en-US" b="1" dirty="0" smtClean="0"/>
              <a:t> </a:t>
            </a:r>
            <a:endParaRPr lang="en-US" altLang="en-US" dirty="0" smtClean="0"/>
          </a:p>
        </p:txBody>
      </p:sp>
      <p:pic>
        <p:nvPicPr>
          <p:cNvPr id="5" name="Picture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7668344" y="1052736"/>
            <a:ext cx="12065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\\Chlsndc4.csding.corp\datas\Mandats autres succursales\Export\Projects\EX00014 Shkodra waste\2016\03 Disposal\Bushat Cost Model Marmy\Excel cost model\original\Cost model Bushat _ Marmy _ Google Drive\Photos Bushat\Bushat-4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53"/>
          <a:stretch/>
        </p:blipFill>
        <p:spPr bwMode="auto">
          <a:xfrm>
            <a:off x="4305556" y="3501008"/>
            <a:ext cx="435610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3547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904" y="1308826"/>
            <a:ext cx="7501136" cy="5549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</a:rPr>
              <a:t>Trends : facing the lack of data</a:t>
            </a:r>
            <a:endParaRPr lang="en-US" dirty="0"/>
          </a:p>
        </p:txBody>
      </p:sp>
      <p:pic>
        <p:nvPicPr>
          <p:cNvPr id="4" name="Picture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7668344" y="1052736"/>
            <a:ext cx="12065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07504" y="5604656"/>
            <a:ext cx="3816424" cy="1224136"/>
          </a:xfrm>
        </p:spPr>
        <p:txBody>
          <a:bodyPr/>
          <a:lstStyle/>
          <a:p>
            <a:r>
              <a:rPr lang="en-US" b="1" dirty="0" smtClean="0"/>
              <a:t>Example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Position of all buildings in the country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List of all building in the country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931506" y="1205701"/>
            <a:ext cx="5070619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800" b="1" dirty="0"/>
              <a:t>Using </a:t>
            </a:r>
            <a:r>
              <a:rPr lang="en-US" sz="1800" b="1" dirty="0" smtClean="0"/>
              <a:t>free GIS </a:t>
            </a:r>
            <a:r>
              <a:rPr lang="en-US" sz="1800" b="1" dirty="0"/>
              <a:t>tools with </a:t>
            </a:r>
            <a:r>
              <a:rPr lang="en-US" sz="1800" b="1" dirty="0" smtClean="0"/>
              <a:t>new available data </a:t>
            </a:r>
            <a:endParaRPr lang="en-US" sz="1800" b="1" dirty="0"/>
          </a:p>
        </p:txBody>
      </p:sp>
      <p:pic>
        <p:nvPicPr>
          <p:cNvPr id="7" name="Picture 2" descr="http://cdn.mysitemyway.com/icons-watermarks/simple-black/iconathon/iconathon_collaborative-learning/iconathon_collaborative-learning_simple-black_512x512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5701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067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</a:rPr>
              <a:t>Trends : facing the lack of data</a:t>
            </a:r>
            <a:endParaRPr lang="en-US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sz="1800" b="1" dirty="0" smtClean="0">
                <a:latin typeface="+mn-lt"/>
              </a:rPr>
              <a:t>Using </a:t>
            </a:r>
            <a:r>
              <a:rPr lang="en-US" sz="1800" b="1" dirty="0" smtClean="0"/>
              <a:t>free </a:t>
            </a:r>
            <a:r>
              <a:rPr lang="en-US" sz="1800" b="1" dirty="0" smtClean="0">
                <a:latin typeface="+mn-lt"/>
              </a:rPr>
              <a:t>GIS </a:t>
            </a:r>
            <a:r>
              <a:rPr lang="en-US" sz="1800" b="1" dirty="0" smtClean="0">
                <a:latin typeface="+mn-lt"/>
              </a:rPr>
              <a:t>tools with </a:t>
            </a:r>
            <a:r>
              <a:rPr lang="en-US" sz="1800" b="1" dirty="0" smtClean="0">
                <a:latin typeface="+mn-lt"/>
              </a:rPr>
              <a:t>new available data for more </a:t>
            </a:r>
            <a:r>
              <a:rPr lang="en-US" sz="1800" b="1" dirty="0" smtClean="0">
                <a:latin typeface="+mn-lt"/>
              </a:rPr>
              <a:t>efficient </a:t>
            </a:r>
            <a:r>
              <a:rPr lang="en-US" sz="1800" b="1" dirty="0" smtClean="0">
                <a:latin typeface="+mn-lt"/>
              </a:rPr>
              <a:t>planning:</a:t>
            </a:r>
            <a:endParaRPr lang="en-US" sz="1800" dirty="0" smtClean="0">
              <a:latin typeface="+mn-lt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8798841-9843-4C58-9645-794F275E37B1}" type="slidenum">
              <a:rPr lang="de-CH" altLang="en-US" smtClean="0"/>
              <a:pPr/>
              <a:t>14</a:t>
            </a:fld>
            <a:r>
              <a:rPr lang="de-CH" altLang="en-US" smtClean="0"/>
              <a:t> | www.csd.ch</a:t>
            </a:r>
            <a:endParaRPr lang="de-CH" altLang="en-US"/>
          </a:p>
        </p:txBody>
      </p:sp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395536" y="1420812"/>
            <a:ext cx="8458200" cy="528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177800" indent="-177800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373737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5397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73737"/>
                </a:solidFill>
                <a:latin typeface="+mn-lt"/>
                <a:ea typeface="MS PGothic" pitchFamily="34" charset="-128"/>
              </a:defRPr>
            </a:lvl2pPr>
            <a:lvl3pPr marL="89535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rgbClr val="373737"/>
                </a:solidFill>
                <a:latin typeface="+mn-lt"/>
                <a:ea typeface="MS PGothic" pitchFamily="34" charset="-128"/>
              </a:defRPr>
            </a:lvl3pPr>
            <a:lvl4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73737"/>
                </a:solidFill>
                <a:latin typeface="+mn-lt"/>
                <a:ea typeface="MS PGothic" pitchFamily="34" charset="-128"/>
              </a:defRPr>
            </a:lvl4pPr>
            <a:lvl5pPr marL="161290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rgbClr val="373737"/>
                </a:solidFill>
                <a:latin typeface="+mn-lt"/>
                <a:ea typeface="MS PGothic" pitchFamily="34" charset="-128"/>
              </a:defRPr>
            </a:lvl5pPr>
            <a:lvl6pPr marL="207010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52730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98450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44170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endParaRPr lang="en-US" kern="0" dirty="0" smtClean="0"/>
          </a:p>
          <a:p>
            <a:r>
              <a:rPr lang="en-US" sz="1800" kern="0" dirty="0" smtClean="0"/>
              <a:t>Free GIS development capabilities make it possible to  provide :</a:t>
            </a:r>
          </a:p>
          <a:p>
            <a:pPr marL="342900" indent="-25082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kern="0" dirty="0" smtClean="0"/>
              <a:t>Position of </a:t>
            </a:r>
            <a:r>
              <a:rPr lang="en-US" sz="1800" b="1" kern="0" dirty="0" smtClean="0">
                <a:solidFill>
                  <a:schemeClr val="tx1"/>
                </a:solidFill>
              </a:rPr>
              <a:t>waste collection points </a:t>
            </a:r>
            <a:r>
              <a:rPr lang="en-US" sz="1800" kern="0" dirty="0" smtClean="0"/>
              <a:t>and calculation of </a:t>
            </a:r>
            <a:r>
              <a:rPr lang="en-US" sz="1800" b="1" kern="0" dirty="0" smtClean="0">
                <a:solidFill>
                  <a:schemeClr val="tx1"/>
                </a:solidFill>
              </a:rPr>
              <a:t>bin number</a:t>
            </a:r>
          </a:p>
          <a:p>
            <a:pPr marL="342900" indent="-25082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kern="0" dirty="0" smtClean="0"/>
              <a:t>Statistics about the </a:t>
            </a:r>
            <a:r>
              <a:rPr lang="en-US" sz="1800" b="1" kern="0" dirty="0" smtClean="0"/>
              <a:t>coverage rate </a:t>
            </a:r>
            <a:r>
              <a:rPr lang="en-US" sz="1800" kern="0" dirty="0" smtClean="0"/>
              <a:t>of the service, the </a:t>
            </a:r>
            <a:r>
              <a:rPr lang="en-US" sz="1800" b="1" kern="0" dirty="0" smtClean="0"/>
              <a:t>number of houses/inhabitants </a:t>
            </a:r>
            <a:r>
              <a:rPr lang="en-US" sz="1800" kern="0" dirty="0" smtClean="0"/>
              <a:t>collected by each collection point, the total and individual waste production, the required number of bins, etc.</a:t>
            </a:r>
          </a:p>
          <a:p>
            <a:pPr marL="342900" indent="-25082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kern="0" dirty="0" smtClean="0"/>
              <a:t>Calculation of the </a:t>
            </a:r>
            <a:r>
              <a:rPr lang="en-US" sz="1800" b="1" kern="0" dirty="0" smtClean="0"/>
              <a:t>travel time</a:t>
            </a:r>
            <a:r>
              <a:rPr lang="en-US" sz="1800" kern="0" dirty="0" smtClean="0"/>
              <a:t> and </a:t>
            </a:r>
            <a:r>
              <a:rPr lang="en-US" sz="1800" b="1" kern="0" dirty="0" smtClean="0"/>
              <a:t>fuel consumption </a:t>
            </a:r>
          </a:p>
          <a:p>
            <a:pPr marL="342900" indent="-25082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kern="0" dirty="0" smtClean="0"/>
              <a:t>Basis for a new accurate </a:t>
            </a:r>
            <a:r>
              <a:rPr lang="en-US" sz="1800" b="1" kern="0" dirty="0" smtClean="0"/>
              <a:t>billing</a:t>
            </a:r>
            <a:r>
              <a:rPr lang="en-US" sz="1800" kern="0" dirty="0" smtClean="0"/>
              <a:t> system.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kern="0" dirty="0" smtClean="0">
              <a:solidFill>
                <a:srgbClr val="C00000"/>
              </a:solidFill>
            </a:endParaRPr>
          </a:p>
          <a:p>
            <a:r>
              <a:rPr lang="en-US" sz="2000" kern="0" dirty="0" smtClean="0">
                <a:solidFill>
                  <a:srgbClr val="C00000"/>
                </a:solidFill>
              </a:rPr>
              <a:t>=&gt; Needs training and piloting </a:t>
            </a:r>
          </a:p>
          <a:p>
            <a:endParaRPr lang="en-US" kern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2554812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GIS Example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this example we can see all the houses and roads around a waste collection point (red)</a:t>
            </a:r>
          </a:p>
          <a:p>
            <a:r>
              <a:rPr lang="en-US" dirty="0" smtClean="0"/>
              <a:t>- a program routine can </a:t>
            </a:r>
            <a:r>
              <a:rPr lang="en-US" dirty="0" smtClean="0"/>
              <a:t>show all </a:t>
            </a:r>
            <a:r>
              <a:rPr lang="en-US" dirty="0" smtClean="0"/>
              <a:t>the houses which are les than 200 m (as an example, in blue ) by road to the waste coll. </a:t>
            </a:r>
            <a:r>
              <a:rPr lang="en-US" dirty="0" smtClean="0"/>
              <a:t>point and calculate the number of bins.</a:t>
            </a:r>
            <a:endParaRPr lang="en-US" dirty="0"/>
          </a:p>
        </p:txBody>
      </p:sp>
      <p:pic>
        <p:nvPicPr>
          <p:cNvPr id="1027" name="Picture 3" descr="D:\EX00014 Shkodra waste transféré 11.11.15\2016\05 SIG\attributes_waste_collection_point_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16058" b="5461"/>
          <a:stretch/>
        </p:blipFill>
        <p:spPr bwMode="auto">
          <a:xfrm>
            <a:off x="942095" y="2708920"/>
            <a:ext cx="8057889" cy="407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34729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GIS Example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</a:t>
            </a:r>
            <a:r>
              <a:rPr lang="en-US" dirty="0" smtClean="0"/>
              <a:t>houses (in red) can be defined with </a:t>
            </a:r>
            <a:r>
              <a:rPr lang="en-US" dirty="0" smtClean="0"/>
              <a:t>different </a:t>
            </a:r>
            <a:r>
              <a:rPr lang="en-US" dirty="0" smtClean="0"/>
              <a:t>attributes (address, occupation, type, number of families/inhabitants, </a:t>
            </a:r>
            <a:r>
              <a:rPr lang="en-US" dirty="0" err="1" smtClean="0"/>
              <a:t>etc</a:t>
            </a:r>
            <a:r>
              <a:rPr lang="en-US" dirty="0" smtClean="0"/>
              <a:t>) which can be defined step by step or </a:t>
            </a:r>
            <a:r>
              <a:rPr lang="en-US" dirty="0" smtClean="0"/>
              <a:t>cross-checked </a:t>
            </a:r>
            <a:r>
              <a:rPr lang="en-US" dirty="0" smtClean="0"/>
              <a:t>with other databases (electricity, water,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2050" name="Picture 2" descr="D:\EX00014 Shkodra waste transféré 11.11.15\2016\05 SIG\attributes_buildings_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8" t="12276" r="1450" b="3965"/>
          <a:stretch/>
        </p:blipFill>
        <p:spPr bwMode="auto">
          <a:xfrm>
            <a:off x="344554" y="2098697"/>
            <a:ext cx="8666923" cy="475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728674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</a:rPr>
              <a:t>Trends : </a:t>
            </a:r>
            <a:r>
              <a:rPr lang="en-US" altLang="en-US" dirty="0" smtClean="0">
                <a:solidFill>
                  <a:srgbClr val="FFFFFF"/>
                </a:solidFill>
              </a:rPr>
              <a:t>facing the lack of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573213"/>
            <a:ext cx="7575376" cy="5284787"/>
          </a:xfrm>
        </p:spPr>
        <p:txBody>
          <a:bodyPr/>
          <a:lstStyle/>
          <a:p>
            <a:pPr marL="1588" lvl="1" indent="0">
              <a:buNone/>
            </a:pPr>
            <a:r>
              <a:rPr lang="en-US" altLang="en-US" sz="1800" b="1" dirty="0" smtClean="0"/>
              <a:t>Waste Management Plans </a:t>
            </a:r>
            <a:r>
              <a:rPr lang="en-US" altLang="en-US" sz="1800" b="1" dirty="0"/>
              <a:t>as a response </a:t>
            </a:r>
            <a:r>
              <a:rPr lang="en-US" altLang="en-US" sz="1800" b="1" dirty="0" smtClean="0"/>
              <a:t>to the lack of resources </a:t>
            </a:r>
            <a:endParaRPr lang="en-US" altLang="en-US" sz="1800" b="1" dirty="0"/>
          </a:p>
          <a:p>
            <a:pPr marL="633413" lvl="2" indent="-4572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1800" b="1" dirty="0" smtClean="0"/>
              <a:t>Short </a:t>
            </a:r>
            <a:r>
              <a:rPr lang="en-US" altLang="en-US" sz="1800" b="1" dirty="0"/>
              <a:t>term </a:t>
            </a:r>
            <a:r>
              <a:rPr lang="en-US" altLang="en-US" sz="1800" dirty="0" smtClean="0"/>
              <a:t>action plans </a:t>
            </a:r>
            <a:r>
              <a:rPr lang="en-US" altLang="en-US" sz="1800" dirty="0"/>
              <a:t>for facing immediate </a:t>
            </a:r>
            <a:r>
              <a:rPr lang="en-US" altLang="en-US" sz="1800" dirty="0" smtClean="0"/>
              <a:t>challenges</a:t>
            </a:r>
          </a:p>
          <a:p>
            <a:pPr marL="633413" lvl="2" indent="-4572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1800" dirty="0" smtClean="0"/>
              <a:t>Priority to </a:t>
            </a:r>
            <a:r>
              <a:rPr lang="en-US" altLang="en-US" sz="1800" b="1" dirty="0" smtClean="0"/>
              <a:t>high potential tariff </a:t>
            </a:r>
            <a:r>
              <a:rPr lang="en-US" altLang="en-US" sz="1800" dirty="0" smtClean="0"/>
              <a:t>recovery areas</a:t>
            </a:r>
            <a:endParaRPr lang="en-US" altLang="en-US" sz="1800" dirty="0"/>
          </a:p>
          <a:p>
            <a:pPr marL="633413" lvl="2" indent="-4572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1800" dirty="0" smtClean="0"/>
              <a:t>Introduction </a:t>
            </a:r>
            <a:r>
              <a:rPr lang="en-US" altLang="en-US" sz="1800" dirty="0"/>
              <a:t>of </a:t>
            </a:r>
            <a:r>
              <a:rPr lang="en-US" altLang="en-US" sz="1800" b="1" dirty="0"/>
              <a:t>cost and </a:t>
            </a:r>
            <a:r>
              <a:rPr lang="en-US" altLang="en-US" sz="1800" b="1" dirty="0" smtClean="0"/>
              <a:t>tariff </a:t>
            </a:r>
            <a:r>
              <a:rPr lang="en-US" altLang="en-US" sz="1800" dirty="0"/>
              <a:t>calculation in plan development :</a:t>
            </a:r>
          </a:p>
          <a:p>
            <a:pPr marL="1274763" lvl="5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1800" dirty="0">
                <a:solidFill>
                  <a:srgbClr val="373737"/>
                </a:solidFill>
                <a:ea typeface="MS PGothic" pitchFamily="34" charset="-128"/>
              </a:rPr>
              <a:t>How much each scenario will cost  to the citizen ?</a:t>
            </a:r>
          </a:p>
          <a:p>
            <a:pPr marL="1274763" lvl="5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1800" dirty="0">
                <a:solidFill>
                  <a:srgbClr val="373737"/>
                </a:solidFill>
                <a:ea typeface="MS PGothic" pitchFamily="34" charset="-128"/>
              </a:rPr>
              <a:t>Which tariff families / business have </a:t>
            </a:r>
            <a:r>
              <a:rPr lang="en-US" altLang="en-US" sz="1800" dirty="0" smtClean="0">
                <a:solidFill>
                  <a:srgbClr val="373737"/>
                </a:solidFill>
                <a:ea typeface="MS PGothic" pitchFamily="34" charset="-128"/>
              </a:rPr>
              <a:t>necessary ?</a:t>
            </a:r>
          </a:p>
          <a:p>
            <a:pPr marL="1274763" lvl="5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1800" dirty="0" smtClean="0">
                <a:solidFill>
                  <a:srgbClr val="373737"/>
                </a:solidFill>
                <a:ea typeface="MS PGothic" pitchFamily="34" charset="-128"/>
              </a:rPr>
              <a:t>What are possible objectives of progressive tariff recovery improvements</a:t>
            </a:r>
          </a:p>
          <a:p>
            <a:pPr marL="461963" lvl="3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1800" b="1" dirty="0"/>
              <a:t>step by step </a:t>
            </a:r>
            <a:r>
              <a:rPr lang="en-US" altLang="en-US" sz="1800" dirty="0"/>
              <a:t>improvement of service provision </a:t>
            </a:r>
            <a:r>
              <a:rPr lang="en-US" altLang="en-US" sz="1800" dirty="0" smtClean="0"/>
              <a:t>linked with </a:t>
            </a:r>
            <a:r>
              <a:rPr lang="en-US" altLang="en-US" sz="1800" b="1" dirty="0" smtClean="0"/>
              <a:t>cost recovery objectives</a:t>
            </a:r>
            <a:r>
              <a:rPr lang="en-US" altLang="en-US" sz="1800" dirty="0" smtClean="0"/>
              <a:t>,  </a:t>
            </a:r>
            <a:r>
              <a:rPr lang="en-US" altLang="en-US" sz="1800" dirty="0"/>
              <a:t>based on </a:t>
            </a:r>
            <a:r>
              <a:rPr lang="en-US" altLang="en-US" sz="1800" b="1" dirty="0"/>
              <a:t>performance indicators </a:t>
            </a:r>
            <a:r>
              <a:rPr lang="en-US" altLang="en-US" sz="1800" dirty="0"/>
              <a:t>and </a:t>
            </a:r>
            <a:r>
              <a:rPr lang="en-US" altLang="en-US" sz="1800" b="1" dirty="0"/>
              <a:t>cost calculation</a:t>
            </a:r>
            <a:endParaRPr lang="en-US" altLang="en-US" sz="1800" dirty="0">
              <a:solidFill>
                <a:srgbClr val="373737"/>
              </a:solidFill>
              <a:ea typeface="MS PGothic" pitchFamily="34" charset="-128"/>
            </a:endParaRPr>
          </a:p>
          <a:p>
            <a:pPr marL="176213" lvl="2" indent="0">
              <a:buClr>
                <a:schemeClr val="accent2"/>
              </a:buClr>
              <a:buNone/>
            </a:pPr>
            <a:endParaRPr lang="en-US" sz="1800" b="1" dirty="0" smtClean="0"/>
          </a:p>
          <a:p>
            <a:pPr marL="176213" lvl="2" indent="0">
              <a:buClr>
                <a:schemeClr val="accent2"/>
              </a:buClr>
              <a:buNone/>
            </a:pPr>
            <a:r>
              <a:rPr lang="en-US" sz="1800" b="1" dirty="0" smtClean="0"/>
              <a:t>Training </a:t>
            </a:r>
            <a:r>
              <a:rPr lang="en-US" sz="1800" dirty="0" smtClean="0"/>
              <a:t>at all levels</a:t>
            </a:r>
            <a:endParaRPr lang="en-US" sz="1800" dirty="0"/>
          </a:p>
          <a:p>
            <a:pPr marL="0" indent="0"/>
            <a:endParaRPr lang="en-US" sz="1800" dirty="0"/>
          </a:p>
        </p:txBody>
      </p:sp>
      <p:pic>
        <p:nvPicPr>
          <p:cNvPr id="4" name="Picture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7668344" y="1052736"/>
            <a:ext cx="12065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cdn.mysitemyway.com/icons-watermarks/simple-black/iconathon/iconathon_collaborative-learning/iconathon_collaborative-learning_simple-black_512x512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3" y="1320008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cdn.mysitemyway.com/icons-watermarks/simple-black/iconathon/iconathon_collaborative-learning/iconathon_collaborative-learning_simple-black_512x512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57192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160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4EB04611-9B02-4E40-BBC0-38CCEC2B7ADB}" type="slidenum">
              <a:rPr lang="en-US" altLang="en-US"/>
              <a:pPr/>
              <a:t>18</a:t>
            </a:fld>
            <a:r>
              <a:rPr lang="en-US" altLang="en-US" dirty="0"/>
              <a:t> | www.csd.ch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2000"/>
              </a:spcAft>
            </a:pPr>
            <a:r>
              <a:rPr lang="en-US" altLang="en-US" dirty="0" smtClean="0">
                <a:solidFill>
                  <a:srgbClr val="FFFFFF"/>
                </a:solidFill>
              </a:rPr>
              <a:t>Facing the regional treatment need</a:t>
            </a:r>
            <a:endParaRPr lang="en-US" altLang="en-US" b="1" noProof="0" dirty="0">
              <a:solidFill>
                <a:schemeClr val="accent2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412776"/>
            <a:ext cx="7434337" cy="5112568"/>
          </a:xfrm>
        </p:spPr>
        <p:txBody>
          <a:bodyPr/>
          <a:lstStyle/>
          <a:p>
            <a:pPr marL="176213" lvl="2" indent="0">
              <a:buNone/>
            </a:pPr>
            <a:endParaRPr lang="en-US" altLang="en-US" sz="1800" b="1" dirty="0" smtClean="0"/>
          </a:p>
          <a:p>
            <a:pPr marL="176213" lvl="2" indent="0">
              <a:buNone/>
            </a:pPr>
            <a:r>
              <a:rPr lang="en-US" altLang="en-US" sz="1800" b="1" dirty="0" smtClean="0"/>
              <a:t>Propositions</a:t>
            </a:r>
            <a:r>
              <a:rPr lang="en-US" altLang="en-US" sz="1800" dirty="0" smtClean="0"/>
              <a:t> : </a:t>
            </a:r>
          </a:p>
          <a:p>
            <a:pPr marL="461963" lvl="2" indent="-285750">
              <a:buClr>
                <a:schemeClr val="accent2"/>
              </a:buClr>
            </a:pPr>
            <a:r>
              <a:rPr lang="en-US" altLang="en-US" sz="1800" b="1" dirty="0" smtClean="0"/>
              <a:t>Regional/national </a:t>
            </a:r>
            <a:r>
              <a:rPr lang="en-US" altLang="en-US" sz="1800" b="1" dirty="0" smtClean="0"/>
              <a:t>approach</a:t>
            </a:r>
            <a:r>
              <a:rPr lang="en-US" altLang="en-US" sz="1800" dirty="0" smtClean="0"/>
              <a:t>, </a:t>
            </a:r>
            <a:endParaRPr lang="en-US" altLang="en-US" sz="1800" dirty="0" smtClean="0"/>
          </a:p>
          <a:p>
            <a:pPr marL="538163" lvl="3" indent="0">
              <a:buClr>
                <a:schemeClr val="accent2"/>
              </a:buClr>
              <a:buNone/>
            </a:pPr>
            <a:r>
              <a:rPr lang="en-US" altLang="en-US" sz="1800" dirty="0" smtClean="0"/>
              <a:t>including </a:t>
            </a:r>
            <a:r>
              <a:rPr lang="en-US" altLang="en-US" sz="1800" dirty="0" smtClean="0"/>
              <a:t>transport optimization, transfer station and landfill site definition, in a middle and long term vision : </a:t>
            </a:r>
            <a:r>
              <a:rPr lang="en-US" altLang="en-US" sz="1800" dirty="0" err="1" smtClean="0"/>
              <a:t>KfW</a:t>
            </a:r>
            <a:r>
              <a:rPr lang="en-US" altLang="en-US" sz="1800" dirty="0" smtClean="0"/>
              <a:t> engaged study </a:t>
            </a:r>
          </a:p>
          <a:p>
            <a:pPr marL="461963" lvl="2" indent="-285750">
              <a:buClr>
                <a:schemeClr val="accent2"/>
              </a:buClr>
            </a:pPr>
            <a:endParaRPr lang="en-US" altLang="en-US" sz="1800" dirty="0" smtClean="0"/>
          </a:p>
          <a:p>
            <a:pPr marL="461963" lvl="2" indent="-285750">
              <a:buClr>
                <a:schemeClr val="accent2"/>
              </a:buClr>
            </a:pPr>
            <a:r>
              <a:rPr lang="en-US" altLang="en-US" sz="1800" b="1" dirty="0" smtClean="0"/>
              <a:t>Cost Calculation Model </a:t>
            </a:r>
            <a:r>
              <a:rPr lang="en-US" altLang="en-US" sz="1800" dirty="0" smtClean="0"/>
              <a:t>for landfill, for integration in cost model : </a:t>
            </a:r>
            <a:r>
              <a:rPr lang="en-US" altLang="en-US" sz="1800" dirty="0" smtClean="0"/>
              <a:t>dldp/CSD </a:t>
            </a:r>
            <a:r>
              <a:rPr lang="en-US" altLang="en-US" sz="1800" dirty="0" smtClean="0"/>
              <a:t>proposition</a:t>
            </a:r>
          </a:p>
          <a:p>
            <a:pPr marL="176213" lvl="2" indent="0">
              <a:buNone/>
            </a:pPr>
            <a:endParaRPr lang="en-US" altLang="en-US" dirty="0" smtClean="0"/>
          </a:p>
          <a:p>
            <a:pPr marL="176213" lvl="2" indent="0">
              <a:buNone/>
            </a:pPr>
            <a:r>
              <a:rPr lang="en-US" altLang="en-US" b="1" dirty="0" smtClean="0"/>
              <a:t> </a:t>
            </a:r>
            <a:endParaRPr lang="en-US" altLang="en-US" dirty="0" smtClean="0"/>
          </a:p>
        </p:txBody>
      </p:sp>
      <p:pic>
        <p:nvPicPr>
          <p:cNvPr id="5" name="Picture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7668344" y="1052736"/>
            <a:ext cx="12065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cdn.mysitemyway.com/icons-watermarks/simple-black/iconathon/iconathon_collaborative-learning/iconathon_collaborative-learning_simple-black_512x512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3" y="1700808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\\Chlsndc4.csding.corp\datas\Mandats autres succursales\Export\Projects\EX00014 Shkodra waste\2016\03 Disposal\Bushat Cost Model Marmy\Excel cost model\original\Cost model Bushat _ Marmy _ Google Drive\Photos Bushat\Bushat-49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53"/>
          <a:stretch/>
        </p:blipFill>
        <p:spPr bwMode="auto">
          <a:xfrm>
            <a:off x="4716016" y="3389218"/>
            <a:ext cx="3934931" cy="299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cdn.mysitemyway.com/icons-watermarks/simple-black/iconathon/iconathon_collaborative-learning/iconathon_collaborative-learning_simple-black_512x512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3" y="3337899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5215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4EB04611-9B02-4E40-BBC0-38CCEC2B7ADB}" type="slidenum">
              <a:rPr lang="en-US" altLang="en-US"/>
              <a:pPr/>
              <a:t>2</a:t>
            </a:fld>
            <a:r>
              <a:rPr lang="en-US" altLang="en-US" dirty="0"/>
              <a:t> | www.csd.ch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 smtClean="0"/>
              <a:t>Summary</a:t>
            </a:r>
            <a:endParaRPr lang="en-US" altLang="en-US" noProof="0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988840"/>
            <a:ext cx="6768752" cy="3456384"/>
          </a:xfrm>
        </p:spPr>
        <p:txBody>
          <a:bodyPr/>
          <a:lstStyle/>
          <a:p>
            <a:pPr marL="458788" lvl="1" indent="-457200">
              <a:spcBef>
                <a:spcPts val="12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One year ago, where were we ?</a:t>
            </a: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8788" lvl="1" indent="-457200">
              <a:spcBef>
                <a:spcPts val="12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year after TAR, where are we ?</a:t>
            </a:r>
          </a:p>
          <a:p>
            <a:pPr marL="814388" lvl="2" indent="-4572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Sector</a:t>
            </a:r>
          </a:p>
          <a:p>
            <a:pPr marL="814388" lvl="2" indent="-4572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LGU</a:t>
            </a:r>
          </a:p>
          <a:p>
            <a:pPr marL="814388" lvl="2" indent="-4572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Capacity building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8788" lvl="1" indent="-457200">
              <a:spcBef>
                <a:spcPts val="12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are </a:t>
            </a:r>
            <a:r>
              <a:rPr lang="en-US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challenges ?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8788" lvl="1" indent="-457200">
              <a:spcBef>
                <a:spcPts val="12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en-US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 trends ?</a:t>
            </a:r>
          </a:p>
          <a:p>
            <a:pPr marL="1588" lvl="1" indent="0">
              <a:buClr>
                <a:schemeClr val="accent2"/>
              </a:buClr>
              <a:buNone/>
            </a:pPr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7668344" y="1052736"/>
            <a:ext cx="12065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50146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58788" lvl="1" indent="-457200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One year ago, where were we 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292" y="1298304"/>
            <a:ext cx="6382193" cy="5077656"/>
          </a:xfrm>
        </p:spPr>
        <p:txBody>
          <a:bodyPr/>
          <a:lstStyle/>
          <a:p>
            <a:pPr marL="1588" lvl="1" indent="0">
              <a:buNone/>
            </a:pPr>
            <a:r>
              <a:rPr lang="en-US" altLang="en-US" sz="1800" b="1" dirty="0" smtClean="0"/>
              <a:t>Proposition of a working plan for application of TAR in Waste Management Service:</a:t>
            </a:r>
          </a:p>
          <a:p>
            <a:pPr marL="287338" lvl="1" indent="-285750">
              <a:spcBef>
                <a:spcPts val="1200"/>
              </a:spcBef>
            </a:pPr>
            <a:r>
              <a:rPr lang="en-US" altLang="en-US" sz="1800" b="1" u="sng" noProof="0" dirty="0" smtClean="0"/>
              <a:t>Initial Audit </a:t>
            </a:r>
            <a:r>
              <a:rPr lang="en-US" altLang="en-US" sz="1800" b="1" noProof="0" dirty="0" smtClean="0"/>
              <a:t>of existing situation of service</a:t>
            </a:r>
          </a:p>
          <a:p>
            <a:pPr marL="642938" lvl="2" indent="-285750"/>
            <a:r>
              <a:rPr lang="en-US" altLang="en-US" b="1" dirty="0"/>
              <a:t>Data </a:t>
            </a:r>
            <a:r>
              <a:rPr lang="en-US" altLang="en-US" b="1" dirty="0" smtClean="0"/>
              <a:t>collection</a:t>
            </a:r>
          </a:p>
          <a:p>
            <a:pPr marL="642938" lvl="2" indent="-285750"/>
            <a:r>
              <a:rPr lang="en-US" b="1" dirty="0"/>
              <a:t>Identification of main risks</a:t>
            </a:r>
            <a:r>
              <a:rPr lang="en-US" dirty="0"/>
              <a:t> for the continuation of </a:t>
            </a:r>
            <a:r>
              <a:rPr lang="en-US" dirty="0" smtClean="0"/>
              <a:t>service, and of </a:t>
            </a:r>
            <a:r>
              <a:rPr lang="en-GB" b="1" dirty="0" smtClean="0"/>
              <a:t>main </a:t>
            </a:r>
            <a:r>
              <a:rPr lang="en-GB" b="1" dirty="0"/>
              <a:t>points needing a specific short term action</a:t>
            </a:r>
            <a:r>
              <a:rPr lang="en-GB" dirty="0"/>
              <a:t> </a:t>
            </a:r>
            <a:endParaRPr lang="fr-CH" dirty="0"/>
          </a:p>
          <a:p>
            <a:pPr marL="287338" lvl="1" indent="-285750">
              <a:spcBef>
                <a:spcPts val="1200"/>
              </a:spcBef>
            </a:pPr>
            <a:r>
              <a:rPr lang="en-GB" sz="1800" b="1" u="sng" dirty="0"/>
              <a:t>Short term action </a:t>
            </a:r>
            <a:r>
              <a:rPr lang="en-GB" sz="1800" b="1" u="sng" dirty="0" smtClean="0"/>
              <a:t>plan</a:t>
            </a:r>
          </a:p>
          <a:p>
            <a:pPr marL="287338" lvl="1" indent="-285750">
              <a:spcBef>
                <a:spcPts val="1200"/>
              </a:spcBef>
            </a:pPr>
            <a:r>
              <a:rPr lang="en-US" sz="1800" b="1" u="sng" dirty="0" smtClean="0"/>
              <a:t>Long term waste management plan</a:t>
            </a:r>
          </a:p>
          <a:p>
            <a:pPr marL="642938" lvl="2" indent="-285750"/>
            <a:r>
              <a:rPr lang="en-US" b="1" dirty="0" smtClean="0"/>
              <a:t>Cost, budget and tariff calculation</a:t>
            </a:r>
          </a:p>
          <a:p>
            <a:pPr marL="642938" lvl="2" indent="-285750"/>
            <a:r>
              <a:rPr lang="en-US" b="1" dirty="0" smtClean="0"/>
              <a:t>Organize and extend a fee collection system</a:t>
            </a:r>
          </a:p>
          <a:p>
            <a:pPr marL="642938" lvl="2" indent="-285750"/>
            <a:r>
              <a:rPr lang="en-US" b="1" dirty="0" smtClean="0"/>
              <a:t>Tenders, contracts</a:t>
            </a:r>
          </a:p>
          <a:p>
            <a:pPr marL="642938" lvl="2" indent="-285750"/>
            <a:r>
              <a:rPr lang="en-US" b="1" dirty="0" smtClean="0"/>
              <a:t>Rules and regulations</a:t>
            </a:r>
          </a:p>
          <a:p>
            <a:pPr marL="642938" lvl="2" indent="-285750"/>
            <a:r>
              <a:rPr lang="en-US" b="1" dirty="0" smtClean="0"/>
              <a:t>Training, communication</a:t>
            </a:r>
          </a:p>
          <a:p>
            <a:pPr marL="1004888" lvl="3" indent="-285750"/>
            <a:endParaRPr lang="en-US" sz="1800" dirty="0" smtClean="0"/>
          </a:p>
          <a:p>
            <a:pPr marL="642938" lvl="2" indent="-285750"/>
            <a:endParaRPr lang="en-US" altLang="en-US" sz="1800" b="1" noProof="0" dirty="0" smtClean="0"/>
          </a:p>
          <a:p>
            <a:pPr marL="287338" lvl="1" indent="-285750">
              <a:buFontTx/>
              <a:buChar char="-"/>
            </a:pPr>
            <a:endParaRPr lang="en-US" altLang="en-US" sz="1800" noProof="0" dirty="0" smtClean="0"/>
          </a:p>
        </p:txBody>
      </p:sp>
      <p:pic>
        <p:nvPicPr>
          <p:cNvPr id="5" name="Picture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7668344" y="1052736"/>
            <a:ext cx="12065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819" y="2276872"/>
            <a:ext cx="2105025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70945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58788" lvl="1" indent="-457200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One year ago, where were we 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292" y="1298304"/>
            <a:ext cx="6382193" cy="5077656"/>
          </a:xfrm>
        </p:spPr>
        <p:txBody>
          <a:bodyPr/>
          <a:lstStyle/>
          <a:p>
            <a:pPr marL="1588" lvl="1" indent="0">
              <a:buNone/>
            </a:pPr>
            <a:r>
              <a:rPr lang="en-US" altLang="en-US" sz="1800" b="1" dirty="0" smtClean="0"/>
              <a:t>Selection of 5 LGU interested in first Audit</a:t>
            </a:r>
          </a:p>
          <a:p>
            <a:pPr marL="357188" lvl="2" indent="0">
              <a:buNone/>
            </a:pPr>
            <a:r>
              <a:rPr lang="en-US" altLang="en-US" sz="1800" dirty="0" err="1" smtClean="0"/>
              <a:t>Shkodra</a:t>
            </a:r>
            <a:r>
              <a:rPr lang="en-US" altLang="en-US" sz="1800" dirty="0" smtClean="0"/>
              <a:t>, </a:t>
            </a:r>
            <a:r>
              <a:rPr lang="en-US" altLang="en-US" sz="1800" dirty="0" err="1" smtClean="0"/>
              <a:t>Puka</a:t>
            </a:r>
            <a:r>
              <a:rPr lang="en-US" altLang="en-US" sz="1800" dirty="0" smtClean="0"/>
              <a:t>, </a:t>
            </a:r>
            <a:r>
              <a:rPr lang="en-US" altLang="en-US" sz="1800" dirty="0" err="1" smtClean="0"/>
              <a:t>Lezha</a:t>
            </a:r>
            <a:r>
              <a:rPr lang="en-US" altLang="en-US" sz="1800" dirty="0" smtClean="0"/>
              <a:t>, </a:t>
            </a:r>
            <a:r>
              <a:rPr lang="en-US" altLang="en-US" sz="1800" dirty="0" err="1" smtClean="0"/>
              <a:t>Malsia</a:t>
            </a:r>
            <a:r>
              <a:rPr lang="en-US" altLang="en-US" sz="1800" dirty="0" smtClean="0"/>
              <a:t>–</a:t>
            </a:r>
            <a:r>
              <a:rPr lang="en-US" altLang="en-US" sz="1800" dirty="0" err="1" smtClean="0"/>
              <a:t>Madhë</a:t>
            </a:r>
            <a:r>
              <a:rPr lang="en-US" altLang="en-US" sz="1800" dirty="0" smtClean="0"/>
              <a:t> and </a:t>
            </a:r>
            <a:r>
              <a:rPr lang="en-US" altLang="en-US" sz="1800" dirty="0" err="1" smtClean="0"/>
              <a:t>Kukës</a:t>
            </a:r>
            <a:endParaRPr lang="en-US" altLang="en-US" sz="1800" dirty="0" smtClean="0"/>
          </a:p>
          <a:p>
            <a:pPr marL="719138" lvl="3" indent="0">
              <a:buNone/>
            </a:pPr>
            <a:r>
              <a:rPr lang="en-US" altLang="en-US" sz="1800" b="1" dirty="0" smtClean="0"/>
              <a:t>Contracts to service providers for </a:t>
            </a:r>
          </a:p>
          <a:p>
            <a:pPr marL="1074738" lvl="4" indent="0">
              <a:buNone/>
            </a:pPr>
            <a:r>
              <a:rPr lang="en-US" altLang="en-US" sz="1800" b="1" dirty="0"/>
              <a:t>S</a:t>
            </a:r>
            <a:r>
              <a:rPr lang="en-US" altLang="en-US" sz="1800" b="1" dirty="0" smtClean="0"/>
              <a:t>ervice audit </a:t>
            </a:r>
          </a:p>
          <a:p>
            <a:pPr marL="1074738" lvl="4" indent="0">
              <a:buNone/>
            </a:pPr>
            <a:r>
              <a:rPr lang="en-US" altLang="en-US" sz="1800" b="1" dirty="0" smtClean="0"/>
              <a:t>Short time action plans</a:t>
            </a:r>
          </a:p>
          <a:p>
            <a:pPr marL="357188" lvl="2" indent="0">
              <a:buNone/>
            </a:pPr>
            <a:endParaRPr lang="en-US" altLang="en-US" sz="1800" b="1" dirty="0" smtClean="0"/>
          </a:p>
          <a:p>
            <a:pPr marL="1588" lvl="1" indent="0">
              <a:buNone/>
            </a:pPr>
            <a:r>
              <a:rPr lang="en-US" altLang="en-US" sz="1800" b="1" dirty="0" smtClean="0"/>
              <a:t>Development of integrated Waste management plans</a:t>
            </a:r>
          </a:p>
          <a:p>
            <a:pPr marL="357188" lvl="2" indent="0">
              <a:buNone/>
            </a:pPr>
            <a:r>
              <a:rPr lang="en-US" altLang="en-US" sz="1800" b="1" dirty="0" smtClean="0"/>
              <a:t> </a:t>
            </a:r>
            <a:r>
              <a:rPr lang="en-US" altLang="en-US" sz="1800" dirty="0" err="1"/>
              <a:t>Shkodra</a:t>
            </a:r>
            <a:r>
              <a:rPr lang="en-US" altLang="en-US" sz="1800" dirty="0"/>
              <a:t>, </a:t>
            </a:r>
            <a:r>
              <a:rPr lang="en-US" altLang="en-US" sz="1800" dirty="0" err="1"/>
              <a:t>Puka</a:t>
            </a:r>
            <a:r>
              <a:rPr lang="en-US" altLang="en-US" sz="1800" dirty="0"/>
              <a:t>, </a:t>
            </a:r>
            <a:r>
              <a:rPr lang="en-US" altLang="en-US" sz="1800" dirty="0" err="1"/>
              <a:t>Lezha</a:t>
            </a:r>
            <a:r>
              <a:rPr lang="en-US" altLang="en-US" sz="1800" dirty="0"/>
              <a:t>, </a:t>
            </a:r>
            <a:r>
              <a:rPr lang="en-US" altLang="en-US" sz="1800" dirty="0" err="1" smtClean="0"/>
              <a:t>Malsia</a:t>
            </a:r>
            <a:r>
              <a:rPr lang="en-US" altLang="en-US" sz="1800" dirty="0" smtClean="0"/>
              <a:t>–</a:t>
            </a:r>
            <a:r>
              <a:rPr lang="en-US" altLang="en-US" sz="1800" dirty="0" err="1" smtClean="0"/>
              <a:t>Madhë</a:t>
            </a:r>
            <a:r>
              <a:rPr lang="en-US" altLang="en-US" sz="1800" dirty="0" smtClean="0"/>
              <a:t>, </a:t>
            </a:r>
            <a:r>
              <a:rPr lang="en-US" altLang="en-US" sz="1800" dirty="0" err="1" smtClean="0"/>
              <a:t>Dibra</a:t>
            </a:r>
            <a:r>
              <a:rPr lang="en-US" altLang="en-US" sz="1800" dirty="0" smtClean="0"/>
              <a:t>, </a:t>
            </a:r>
            <a:r>
              <a:rPr lang="en-US" altLang="en-US" sz="1800" dirty="0" err="1" smtClean="0"/>
              <a:t>Shijak</a:t>
            </a:r>
            <a:endParaRPr lang="en-US" altLang="en-US" sz="1800" dirty="0" smtClean="0"/>
          </a:p>
          <a:p>
            <a:pPr marL="719138" lvl="3" indent="0">
              <a:buNone/>
            </a:pPr>
            <a:r>
              <a:rPr lang="en-US" altLang="en-US" sz="1800" b="1" dirty="0" smtClean="0"/>
              <a:t>Cost calculation</a:t>
            </a:r>
          </a:p>
          <a:p>
            <a:pPr marL="719138" lvl="3" indent="0">
              <a:buNone/>
            </a:pPr>
            <a:r>
              <a:rPr lang="en-US" altLang="en-US" sz="1800" b="1" dirty="0" smtClean="0"/>
              <a:t>Tender documents </a:t>
            </a:r>
            <a:r>
              <a:rPr lang="en-US" altLang="en-US" sz="1800" dirty="0" smtClean="0"/>
              <a:t>for PP delegation, if any</a:t>
            </a:r>
          </a:p>
          <a:p>
            <a:pPr marL="719138" lvl="3" indent="0">
              <a:buNone/>
            </a:pPr>
            <a:r>
              <a:rPr lang="en-US" altLang="en-US" sz="1800" dirty="0" smtClean="0"/>
              <a:t>Budget and technical specification for </a:t>
            </a:r>
            <a:r>
              <a:rPr lang="en-US" altLang="en-US" sz="1800" b="1" dirty="0" smtClean="0"/>
              <a:t>short terms investments (bins, trucks)</a:t>
            </a:r>
          </a:p>
          <a:p>
            <a:pPr marL="719138" lvl="3" indent="0">
              <a:buNone/>
            </a:pPr>
            <a:r>
              <a:rPr lang="en-US" altLang="en-US" sz="1800" b="1" dirty="0" smtClean="0"/>
              <a:t>Risk analysis </a:t>
            </a:r>
            <a:r>
              <a:rPr lang="en-US" altLang="en-US" sz="1800" dirty="0" smtClean="0"/>
              <a:t>and proposition of short terms measures for </a:t>
            </a:r>
            <a:r>
              <a:rPr lang="en-US" altLang="en-US" sz="1800" b="1" dirty="0" smtClean="0"/>
              <a:t>dumpsite </a:t>
            </a:r>
            <a:r>
              <a:rPr lang="en-US" altLang="en-US" sz="1800" dirty="0" smtClean="0"/>
              <a:t>management</a:t>
            </a:r>
          </a:p>
          <a:p>
            <a:pPr marL="1588" lvl="1" indent="0">
              <a:buNone/>
            </a:pPr>
            <a:r>
              <a:rPr lang="en-US" altLang="en-US" sz="1800" dirty="0" smtClean="0"/>
              <a:t>Finalization in 2016</a:t>
            </a:r>
            <a:endParaRPr lang="en-US" altLang="en-US" sz="1800" dirty="0"/>
          </a:p>
          <a:p>
            <a:pPr marL="357188" lvl="2" indent="0">
              <a:buNone/>
            </a:pPr>
            <a:endParaRPr lang="en-US" altLang="en-US" sz="1800" b="1" dirty="0" smtClean="0"/>
          </a:p>
        </p:txBody>
      </p:sp>
      <p:pic>
        <p:nvPicPr>
          <p:cNvPr id="5" name="Picture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7668344" y="1052736"/>
            <a:ext cx="12065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390" y="2204864"/>
            <a:ext cx="2731610" cy="3556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llipse 8"/>
          <p:cNvSpPr/>
          <p:nvPr/>
        </p:nvSpPr>
        <p:spPr>
          <a:xfrm>
            <a:off x="6844614" y="2229036"/>
            <a:ext cx="1603648" cy="15600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842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0878570"/>
              </p:ext>
            </p:extLst>
          </p:nvPr>
        </p:nvGraphicFramePr>
        <p:xfrm>
          <a:off x="251520" y="724992"/>
          <a:ext cx="80010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5481362"/>
              </p:ext>
            </p:extLst>
          </p:nvPr>
        </p:nvGraphicFramePr>
        <p:xfrm>
          <a:off x="327720" y="3620591"/>
          <a:ext cx="8204720" cy="3552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0492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911620"/>
              </p:ext>
            </p:extLst>
          </p:nvPr>
        </p:nvGraphicFramePr>
        <p:xfrm>
          <a:off x="838200" y="762000"/>
          <a:ext cx="7496175" cy="293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8929842"/>
              </p:ext>
            </p:extLst>
          </p:nvPr>
        </p:nvGraphicFramePr>
        <p:xfrm>
          <a:off x="323528" y="3276600"/>
          <a:ext cx="8496944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03048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 year after TAR, where are we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1000" y="1168549"/>
            <a:ext cx="8458200" cy="5284787"/>
          </a:xfrm>
        </p:spPr>
        <p:txBody>
          <a:bodyPr/>
          <a:lstStyle/>
          <a:p>
            <a:r>
              <a:rPr lang="en-US" sz="1800" b="1" dirty="0" smtClean="0"/>
              <a:t>Sector</a:t>
            </a:r>
            <a:endParaRPr lang="en-US" b="1" dirty="0" smtClean="0"/>
          </a:p>
          <a:p>
            <a:r>
              <a:rPr lang="en-US" dirty="0" smtClean="0"/>
              <a:t>- </a:t>
            </a:r>
            <a:r>
              <a:rPr lang="en-US" sz="1800" dirty="0" smtClean="0"/>
              <a:t>Important influence of new </a:t>
            </a:r>
            <a:r>
              <a:rPr lang="en-US" sz="1800" b="1" dirty="0" smtClean="0"/>
              <a:t>Law on </a:t>
            </a:r>
            <a:r>
              <a:rPr lang="en-US" sz="1800" b="1" dirty="0"/>
              <a:t>L</a:t>
            </a:r>
            <a:r>
              <a:rPr lang="en-US" sz="1800" b="1" dirty="0" smtClean="0"/>
              <a:t>ocal Governance </a:t>
            </a:r>
            <a:r>
              <a:rPr lang="en-US" sz="1800" dirty="0" smtClean="0"/>
              <a:t>and discussions </a:t>
            </a:r>
            <a:r>
              <a:rPr lang="en-US" sz="1800" dirty="0"/>
              <a:t>of </a:t>
            </a:r>
            <a:r>
              <a:rPr lang="en-US" sz="1800" dirty="0" smtClean="0"/>
              <a:t>future </a:t>
            </a:r>
            <a:r>
              <a:rPr lang="en-US" sz="1800" b="1" dirty="0" smtClean="0"/>
              <a:t>Law </a:t>
            </a:r>
            <a:r>
              <a:rPr lang="en-US" sz="1800" b="1" dirty="0"/>
              <a:t>on </a:t>
            </a:r>
            <a:r>
              <a:rPr lang="en-US" sz="1800" b="1" dirty="0"/>
              <a:t>Local </a:t>
            </a:r>
            <a:r>
              <a:rPr lang="en-US" sz="1800" b="1" dirty="0" smtClean="0"/>
              <a:t>Finances </a:t>
            </a:r>
            <a:r>
              <a:rPr lang="en-US" sz="1800" dirty="0" smtClean="0"/>
              <a:t>concerning </a:t>
            </a:r>
            <a:r>
              <a:rPr lang="en-US" sz="1800" dirty="0"/>
              <a:t>waste management </a:t>
            </a:r>
            <a:r>
              <a:rPr lang="en-US" sz="1800" dirty="0" smtClean="0"/>
              <a:t>service.</a:t>
            </a:r>
            <a:endParaRPr lang="en-US" sz="1800" dirty="0"/>
          </a:p>
          <a:p>
            <a:pPr lvl="1"/>
            <a:r>
              <a:rPr lang="en-US" sz="1800" dirty="0" smtClean="0"/>
              <a:t>Introduction of </a:t>
            </a:r>
            <a:r>
              <a:rPr lang="en-US" sz="1800" b="1" dirty="0" smtClean="0"/>
              <a:t>Performance Indicators and Performance Measurements</a:t>
            </a:r>
          </a:p>
          <a:p>
            <a:pPr marL="719137" lvl="2" indent="0">
              <a:buNone/>
            </a:pPr>
            <a:r>
              <a:rPr lang="en-US" sz="1800" dirty="0"/>
              <a:t>a</a:t>
            </a:r>
            <a:r>
              <a:rPr lang="en-US" sz="1800" dirty="0" smtClean="0"/>
              <a:t>s a basis of </a:t>
            </a:r>
            <a:r>
              <a:rPr lang="en-US" sz="1800" b="1" dirty="0" smtClean="0"/>
              <a:t>communication</a:t>
            </a:r>
            <a:r>
              <a:rPr lang="en-US" sz="1800" dirty="0" smtClean="0"/>
              <a:t> with Council and Population </a:t>
            </a:r>
          </a:p>
          <a:p>
            <a:pPr lvl="1"/>
            <a:r>
              <a:rPr lang="en-US" sz="1800" dirty="0" smtClean="0"/>
              <a:t>Mention of </a:t>
            </a:r>
            <a:r>
              <a:rPr lang="en-US" sz="1800" b="1" dirty="0"/>
              <a:t>S</a:t>
            </a:r>
            <a:r>
              <a:rPr lang="en-US" sz="1800" b="1" dirty="0" smtClean="0"/>
              <a:t>tandards</a:t>
            </a:r>
            <a:r>
              <a:rPr lang="en-US" sz="1800" dirty="0" smtClean="0"/>
              <a:t> and </a:t>
            </a:r>
            <a:r>
              <a:rPr lang="en-US" sz="1800" b="1" dirty="0" smtClean="0"/>
              <a:t>National Minimum Standards</a:t>
            </a:r>
          </a:p>
          <a:p>
            <a:pPr lvl="1"/>
            <a:r>
              <a:rPr lang="en-US" sz="1800" dirty="0" smtClean="0"/>
              <a:t>Mention of </a:t>
            </a:r>
            <a:r>
              <a:rPr lang="en-US" sz="1800" b="1" dirty="0"/>
              <a:t>G</a:t>
            </a:r>
            <a:r>
              <a:rPr lang="en-US" sz="1800" b="1" dirty="0" smtClean="0"/>
              <a:t>eospatial </a:t>
            </a:r>
            <a:r>
              <a:rPr lang="en-US" sz="1800" dirty="0" smtClean="0"/>
              <a:t>different</a:t>
            </a:r>
            <a:r>
              <a:rPr lang="en-US" sz="1800" b="1" dirty="0" smtClean="0"/>
              <a:t> Standards </a:t>
            </a:r>
            <a:r>
              <a:rPr lang="en-US" sz="1800" dirty="0" smtClean="0"/>
              <a:t>at the Municipal level (art. 94)</a:t>
            </a:r>
          </a:p>
          <a:p>
            <a:pPr lvl="1"/>
            <a:r>
              <a:rPr lang="en-US" sz="1800" dirty="0" smtClean="0"/>
              <a:t>Introduction of </a:t>
            </a:r>
            <a:r>
              <a:rPr lang="en-US" sz="1800" b="1" dirty="0" smtClean="0"/>
              <a:t>Supervision</a:t>
            </a:r>
            <a:r>
              <a:rPr lang="en-US" sz="1800" dirty="0" smtClean="0"/>
              <a:t> and </a:t>
            </a:r>
            <a:r>
              <a:rPr lang="en-US" sz="1800" b="1" dirty="0" smtClean="0"/>
              <a:t>Monitoring </a:t>
            </a:r>
            <a:r>
              <a:rPr lang="en-US" sz="1800" dirty="0" smtClean="0"/>
              <a:t>principles (art. 13) of the local services, in the direction of a  </a:t>
            </a:r>
            <a:r>
              <a:rPr lang="en-US" sz="1800" b="1" dirty="0" smtClean="0"/>
              <a:t>Bench-Marking </a:t>
            </a:r>
            <a:r>
              <a:rPr lang="en-US" sz="1800" dirty="0" smtClean="0"/>
              <a:t>comparison of performance and good practices of the service</a:t>
            </a:r>
          </a:p>
          <a:p>
            <a:pPr lvl="1"/>
            <a:endParaRPr lang="en-US" sz="1800" dirty="0"/>
          </a:p>
        </p:txBody>
      </p:sp>
      <p:pic>
        <p:nvPicPr>
          <p:cNvPr id="4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4149080"/>
            <a:ext cx="4078402" cy="27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81124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2000"/>
              </a:spcAft>
            </a:pPr>
            <a:r>
              <a:rPr lang="en-US" altLang="en-US" dirty="0" smtClean="0">
                <a:solidFill>
                  <a:srgbClr val="FFFFFF"/>
                </a:solidFill>
              </a:rPr>
              <a:t>1 </a:t>
            </a:r>
            <a:r>
              <a:rPr lang="en-US" altLang="en-US" dirty="0">
                <a:solidFill>
                  <a:srgbClr val="FFFFFF"/>
                </a:solidFill>
              </a:rPr>
              <a:t>year after TAR, where are we ?</a:t>
            </a:r>
            <a:endParaRPr lang="en-US" altLang="en-US" noProof="0" dirty="0">
              <a:solidFill>
                <a:srgbClr val="FFFFFF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68623"/>
            <a:ext cx="8425184" cy="6048672"/>
          </a:xfrm>
        </p:spPr>
        <p:txBody>
          <a:bodyPr/>
          <a:lstStyle/>
          <a:p>
            <a:pPr marL="1588" lvl="1" indent="0">
              <a:buNone/>
            </a:pPr>
            <a:r>
              <a:rPr lang="en-US" altLang="en-US" sz="1800" b="1" noProof="0" dirty="0" smtClean="0"/>
              <a:t>LGU : main results of the Audit</a:t>
            </a:r>
          </a:p>
          <a:p>
            <a:pPr marL="185737" lvl="2" indent="0">
              <a:buNone/>
              <a:tabLst>
                <a:tab pos="901700" algn="l"/>
                <a:tab pos="1431925" algn="l"/>
              </a:tabLst>
            </a:pPr>
            <a:r>
              <a:rPr lang="en-US" altLang="en-US" sz="1800" dirty="0" smtClean="0"/>
              <a:t>Each have different approach and short term action plans</a:t>
            </a:r>
          </a:p>
          <a:p>
            <a:pPr marL="547687" lvl="3" indent="0">
              <a:buNone/>
              <a:tabLst>
                <a:tab pos="901700" algn="l"/>
                <a:tab pos="1431925" algn="l"/>
              </a:tabLst>
            </a:pPr>
            <a:r>
              <a:rPr lang="en-US" altLang="en-US" sz="1800" b="1" dirty="0" smtClean="0"/>
              <a:t>Service standards</a:t>
            </a:r>
          </a:p>
          <a:p>
            <a:pPr marL="904875" lvl="3" indent="-357188">
              <a:buFont typeface="Arial" panose="020B0604020202020204" pitchFamily="34" charset="0"/>
              <a:buChar char="+"/>
              <a:tabLst>
                <a:tab pos="901700" algn="l"/>
                <a:tab pos="1431925" algn="l"/>
              </a:tabLst>
            </a:pPr>
            <a:r>
              <a:rPr lang="en-US" altLang="en-US" sz="1800" dirty="0" err="1" smtClean="0"/>
              <a:t>Shkodra</a:t>
            </a:r>
            <a:r>
              <a:rPr lang="en-US" altLang="en-US" sz="1800" dirty="0" smtClean="0"/>
              <a:t>: 3 </a:t>
            </a:r>
            <a:r>
              <a:rPr lang="en-US" altLang="en-US" sz="1800" dirty="0"/>
              <a:t>different services </a:t>
            </a:r>
            <a:r>
              <a:rPr lang="en-US" altLang="en-US" sz="1800" dirty="0" smtClean="0"/>
              <a:t>zones: </a:t>
            </a:r>
            <a:r>
              <a:rPr lang="en-US" altLang="en-US" sz="1800" dirty="0"/>
              <a:t>urban, rural, </a:t>
            </a:r>
            <a:r>
              <a:rPr lang="en-US" altLang="en-US" sz="1800" dirty="0" smtClean="0"/>
              <a:t>beaches, with a clear priority to the beaches/touristic area (high demand, high potential of tariff recovery, high production of recyclable </a:t>
            </a:r>
            <a:r>
              <a:rPr lang="en-US" altLang="en-US" sz="1800" dirty="0"/>
              <a:t>w</a:t>
            </a:r>
            <a:r>
              <a:rPr lang="en-US" altLang="en-US" sz="1800" dirty="0" smtClean="0"/>
              <a:t>aste)</a:t>
            </a:r>
          </a:p>
          <a:p>
            <a:pPr marL="904875" lvl="3" indent="-357188">
              <a:buFont typeface="Arial" panose="020B0604020202020204" pitchFamily="34" charset="0"/>
              <a:buChar char="+"/>
              <a:tabLst>
                <a:tab pos="901700" algn="l"/>
                <a:tab pos="1431925" algn="l"/>
              </a:tabLst>
            </a:pPr>
            <a:r>
              <a:rPr lang="en-US" altLang="en-US" sz="1800" noProof="0" dirty="0" err="1" smtClean="0"/>
              <a:t>Lezha</a:t>
            </a:r>
            <a:r>
              <a:rPr lang="en-US" altLang="en-US" sz="1800" noProof="0" dirty="0" smtClean="0"/>
              <a:t>: 2 service zones; priority of extending the service to rural area</a:t>
            </a:r>
          </a:p>
          <a:p>
            <a:pPr marL="547687" lvl="3" indent="0">
              <a:buNone/>
              <a:tabLst>
                <a:tab pos="901700" algn="l"/>
                <a:tab pos="1431925" algn="l"/>
              </a:tabLst>
            </a:pPr>
            <a:r>
              <a:rPr lang="en-US" altLang="en-US" sz="1800" b="1" noProof="0" dirty="0" smtClean="0"/>
              <a:t>Environment</a:t>
            </a:r>
          </a:p>
          <a:p>
            <a:pPr marL="904875" lvl="3" indent="-357188">
              <a:buFont typeface="Arial" panose="020B0604020202020204" pitchFamily="34" charset="0"/>
              <a:buChar char="+"/>
              <a:tabLst>
                <a:tab pos="901700" algn="l"/>
                <a:tab pos="1431925" algn="l"/>
              </a:tabLst>
            </a:pPr>
            <a:r>
              <a:rPr lang="en-US" altLang="en-US" sz="1800" dirty="0" smtClean="0"/>
              <a:t>Identification </a:t>
            </a:r>
            <a:r>
              <a:rPr lang="en-US" altLang="en-US" sz="1800" dirty="0"/>
              <a:t>of </a:t>
            </a:r>
            <a:r>
              <a:rPr lang="en-US" altLang="en-US" sz="1800" b="1" dirty="0"/>
              <a:t>dumpsites</a:t>
            </a:r>
            <a:r>
              <a:rPr lang="en-US" altLang="en-US" sz="1800" dirty="0"/>
              <a:t>, with specific </a:t>
            </a:r>
            <a:r>
              <a:rPr lang="en-US" altLang="en-US" sz="1800" b="1" dirty="0"/>
              <a:t>main </a:t>
            </a:r>
            <a:r>
              <a:rPr lang="en-US" altLang="en-US" sz="1800" b="1" dirty="0" smtClean="0"/>
              <a:t>risks</a:t>
            </a:r>
          </a:p>
          <a:p>
            <a:pPr marL="904875" lvl="3" indent="-357188">
              <a:buFont typeface="Arial" panose="020B0604020202020204" pitchFamily="34" charset="0"/>
              <a:buChar char="+"/>
              <a:tabLst>
                <a:tab pos="901700" algn="l"/>
                <a:tab pos="1431925" algn="l"/>
              </a:tabLst>
            </a:pPr>
            <a:r>
              <a:rPr lang="en-US" altLang="en-US" sz="1800" noProof="0" dirty="0" smtClean="0"/>
              <a:t>Malesia-</a:t>
            </a:r>
            <a:r>
              <a:rPr lang="en-US" altLang="en-US" sz="1800" noProof="0" dirty="0" err="1" smtClean="0"/>
              <a:t>Madhe</a:t>
            </a:r>
            <a:r>
              <a:rPr lang="en-US" altLang="en-US" sz="1800" noProof="0" dirty="0" smtClean="0"/>
              <a:t>: reduction of dumpsites from 3 to 1</a:t>
            </a:r>
          </a:p>
          <a:p>
            <a:pPr marL="547687" lvl="3" indent="0">
              <a:buNone/>
              <a:tabLst>
                <a:tab pos="901700" algn="l"/>
                <a:tab pos="1431925" algn="l"/>
              </a:tabLst>
            </a:pPr>
            <a:r>
              <a:rPr lang="en-US" altLang="en-US" sz="1800" b="1" noProof="0" dirty="0" smtClean="0"/>
              <a:t>Operation</a:t>
            </a:r>
          </a:p>
          <a:p>
            <a:pPr marL="904875" lvl="3" indent="-357188">
              <a:buFont typeface="Arial" panose="020B0604020202020204" pitchFamily="34" charset="0"/>
              <a:buChar char="+"/>
              <a:tabLst>
                <a:tab pos="901700" algn="l"/>
                <a:tab pos="1431925" algn="l"/>
              </a:tabLst>
            </a:pPr>
            <a:r>
              <a:rPr lang="en-US" altLang="en-US" sz="1800" noProof="0" dirty="0" smtClean="0"/>
              <a:t>Some want to open to PPP concurrence, some </a:t>
            </a:r>
            <a:r>
              <a:rPr lang="en-US" altLang="en-US" sz="1800" dirty="0" smtClean="0"/>
              <a:t>to develop public service</a:t>
            </a:r>
          </a:p>
          <a:p>
            <a:pPr marL="904875" lvl="3" indent="-357188">
              <a:buFont typeface="Arial" panose="020B0604020202020204" pitchFamily="34" charset="0"/>
              <a:buChar char="+"/>
              <a:tabLst>
                <a:tab pos="901700" algn="l"/>
                <a:tab pos="1431925" algn="l"/>
              </a:tabLst>
            </a:pPr>
            <a:r>
              <a:rPr lang="en-US" altLang="en-US" sz="1800" noProof="0" dirty="0" smtClean="0"/>
              <a:t>Some want to use free capacity to develop service (</a:t>
            </a:r>
            <a:r>
              <a:rPr lang="en-US" altLang="en-US" sz="1800" noProof="0" dirty="0" err="1" smtClean="0"/>
              <a:t>Shkodra</a:t>
            </a:r>
            <a:r>
              <a:rPr lang="en-US" altLang="en-US" sz="1800" noProof="0" dirty="0" smtClean="0"/>
              <a:t>)</a:t>
            </a:r>
          </a:p>
          <a:p>
            <a:pPr marL="904875" lvl="3" indent="-357188">
              <a:buFont typeface="Arial" panose="020B0604020202020204" pitchFamily="34" charset="0"/>
              <a:buChar char="+"/>
              <a:tabLst>
                <a:tab pos="901700" algn="l"/>
                <a:tab pos="1431925" algn="l"/>
              </a:tabLst>
            </a:pPr>
            <a:r>
              <a:rPr lang="en-US" altLang="en-US" sz="1800" dirty="0" smtClean="0"/>
              <a:t>Constrains of existing contract are </a:t>
            </a:r>
            <a:r>
              <a:rPr lang="en-US" altLang="en-US" sz="1800" dirty="0" err="1" smtClean="0"/>
              <a:t>frecuent</a:t>
            </a:r>
            <a:endParaRPr lang="en-US" altLang="en-US" sz="1800" noProof="0" dirty="0" smtClean="0"/>
          </a:p>
          <a:p>
            <a:pPr marL="547687" lvl="3" indent="0">
              <a:buNone/>
              <a:tabLst>
                <a:tab pos="901700" algn="l"/>
                <a:tab pos="1431925" algn="l"/>
              </a:tabLst>
            </a:pPr>
            <a:r>
              <a:rPr lang="en-US" altLang="en-US" sz="1800" b="1" dirty="0" smtClean="0"/>
              <a:t>Finance</a:t>
            </a:r>
            <a:endParaRPr lang="en-US" altLang="en-US" sz="1800" b="1" noProof="0" dirty="0" smtClean="0"/>
          </a:p>
          <a:p>
            <a:pPr marL="904875" lvl="3" indent="-357188">
              <a:buFont typeface="Arial" panose="020B0604020202020204" pitchFamily="34" charset="0"/>
              <a:buChar char="+"/>
              <a:tabLst>
                <a:tab pos="901700" algn="l"/>
                <a:tab pos="1431925" algn="l"/>
              </a:tabLst>
            </a:pPr>
            <a:r>
              <a:rPr lang="en-US" altLang="en-US" sz="1800" dirty="0" smtClean="0"/>
              <a:t>Identification of big </a:t>
            </a:r>
            <a:r>
              <a:rPr lang="en-US" altLang="en-US" sz="1800" b="1" dirty="0" smtClean="0"/>
              <a:t>gaps</a:t>
            </a:r>
            <a:r>
              <a:rPr lang="en-US" altLang="en-US" sz="1800" dirty="0" smtClean="0"/>
              <a:t> </a:t>
            </a:r>
            <a:r>
              <a:rPr lang="en-US" altLang="en-US" sz="1800" dirty="0" smtClean="0"/>
              <a:t>between tariff collection and necessary resources -&gt; </a:t>
            </a:r>
            <a:r>
              <a:rPr lang="en-US" altLang="en-US" sz="1800" dirty="0" smtClean="0"/>
              <a:t>new objectives </a:t>
            </a:r>
            <a:r>
              <a:rPr lang="en-US" altLang="en-US" sz="1800" dirty="0" smtClean="0"/>
              <a:t>for tariff </a:t>
            </a:r>
            <a:r>
              <a:rPr lang="en-US" altLang="en-US" sz="1800" dirty="0" smtClean="0"/>
              <a:t>collection</a:t>
            </a:r>
            <a:endParaRPr lang="en-US" altLang="en-US" sz="1800" dirty="0" smtClean="0"/>
          </a:p>
        </p:txBody>
      </p:sp>
      <p:pic>
        <p:nvPicPr>
          <p:cNvPr id="5" name="Picture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7668344" y="1052736"/>
            <a:ext cx="12065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74383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FFFFFF"/>
                </a:solidFill>
              </a:rPr>
              <a:t>1 </a:t>
            </a:r>
            <a:r>
              <a:rPr lang="en-US" altLang="en-US" dirty="0">
                <a:solidFill>
                  <a:srgbClr val="FFFFFF"/>
                </a:solidFill>
              </a:rPr>
              <a:t>year after TAR, where are we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84313"/>
            <a:ext cx="8281168" cy="5068887"/>
          </a:xfrm>
        </p:spPr>
        <p:txBody>
          <a:bodyPr/>
          <a:lstStyle/>
          <a:p>
            <a:pPr marL="357188" lvl="1" indent="-355600">
              <a:buNone/>
            </a:pPr>
            <a:r>
              <a:rPr lang="en-US" altLang="en-US" sz="1800" b="1" dirty="0" smtClean="0"/>
              <a:t> </a:t>
            </a:r>
            <a:r>
              <a:rPr lang="en-US" altLang="en-US" sz="1800" b="1" dirty="0" smtClean="0"/>
              <a:t>Capacity building: better </a:t>
            </a:r>
            <a:r>
              <a:rPr lang="en-US" altLang="en-US" sz="1800" b="1" dirty="0" smtClean="0"/>
              <a:t>professionalization </a:t>
            </a:r>
            <a:r>
              <a:rPr lang="en-US" altLang="en-US" sz="1800" b="1" dirty="0"/>
              <a:t>of waste </a:t>
            </a:r>
            <a:r>
              <a:rPr lang="en-US" altLang="en-US" sz="1800" b="1" dirty="0" smtClean="0"/>
              <a:t>management actors</a:t>
            </a:r>
            <a:endParaRPr lang="en-US" altLang="en-US" sz="1800" b="1" dirty="0" smtClean="0"/>
          </a:p>
          <a:p>
            <a:pPr marL="633413" lvl="2" indent="-4572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1800" dirty="0" smtClean="0"/>
              <a:t>Contact </a:t>
            </a:r>
            <a:r>
              <a:rPr lang="en-US" altLang="en-US" sz="1800" dirty="0"/>
              <a:t>and/or </a:t>
            </a:r>
            <a:r>
              <a:rPr lang="en-US" altLang="en-US" sz="1800" b="1" dirty="0"/>
              <a:t>collaboration</a:t>
            </a:r>
            <a:r>
              <a:rPr lang="en-US" altLang="en-US" sz="1800" dirty="0"/>
              <a:t> with a majority of new local </a:t>
            </a:r>
            <a:r>
              <a:rPr lang="en-US" altLang="en-US" sz="1800" dirty="0" smtClean="0"/>
              <a:t>authorities</a:t>
            </a:r>
          </a:p>
          <a:p>
            <a:pPr marL="633413" lvl="2" indent="-4572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1800" dirty="0" smtClean="0"/>
              <a:t>Waste </a:t>
            </a:r>
            <a:r>
              <a:rPr lang="en-US" altLang="en-US" sz="1800" dirty="0"/>
              <a:t>management </a:t>
            </a:r>
            <a:r>
              <a:rPr lang="en-US" altLang="en-US" sz="1800" b="1" dirty="0"/>
              <a:t>leader</a:t>
            </a:r>
            <a:r>
              <a:rPr lang="en-US" altLang="en-US" sz="1800" dirty="0"/>
              <a:t> identified</a:t>
            </a:r>
          </a:p>
          <a:p>
            <a:pPr marL="633413" lvl="2" indent="-4572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1800" dirty="0"/>
              <a:t>T</a:t>
            </a:r>
            <a:r>
              <a:rPr lang="en-US" altLang="en-US" sz="1800" dirty="0" smtClean="0"/>
              <a:t>raining curricula and trainers were developed </a:t>
            </a:r>
            <a:endParaRPr lang="en-US" altLang="en-US" sz="1800" dirty="0" smtClean="0"/>
          </a:p>
          <a:p>
            <a:pPr marL="633413" lvl="2" indent="-4572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1800" b="1" dirty="0" smtClean="0"/>
              <a:t>Training</a:t>
            </a:r>
            <a:r>
              <a:rPr lang="en-US" altLang="en-US" sz="1800" dirty="0" smtClean="0"/>
              <a:t> </a:t>
            </a:r>
            <a:r>
              <a:rPr lang="en-US" altLang="en-US" sz="1800" dirty="0"/>
              <a:t>ongoing of </a:t>
            </a:r>
            <a:r>
              <a:rPr lang="en-US" altLang="en-US" sz="1800" dirty="0"/>
              <a:t>waste management </a:t>
            </a:r>
            <a:r>
              <a:rPr lang="en-US" altLang="en-US" sz="1800" dirty="0" smtClean="0"/>
              <a:t>leaders</a:t>
            </a:r>
            <a:r>
              <a:rPr lang="en-US" altLang="en-US" sz="1800" dirty="0" smtClean="0"/>
              <a:t> (34 </a:t>
            </a:r>
            <a:r>
              <a:rPr lang="en-US" altLang="en-US" sz="1800" dirty="0"/>
              <a:t>/ </a:t>
            </a:r>
            <a:r>
              <a:rPr lang="en-US" altLang="en-US" sz="1800" dirty="0" smtClean="0"/>
              <a:t>61) </a:t>
            </a:r>
          </a:p>
          <a:p>
            <a:pPr marL="995363" lvl="3" indent="-4572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1800" dirty="0" smtClean="0"/>
              <a:t>Waste management planning : done</a:t>
            </a:r>
          </a:p>
          <a:p>
            <a:pPr marL="995363" lvl="3" indent="-4572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1800" dirty="0"/>
              <a:t>Cost </a:t>
            </a:r>
            <a:r>
              <a:rPr lang="en-US" altLang="en-US" sz="1800" dirty="0" smtClean="0"/>
              <a:t>calculation : July</a:t>
            </a:r>
            <a:endParaRPr lang="en-US" altLang="en-US" sz="1800" dirty="0" smtClean="0">
              <a:solidFill>
                <a:schemeClr val="tx1"/>
              </a:solidFill>
            </a:endParaRPr>
          </a:p>
          <a:p>
            <a:pPr marL="995363" lvl="3" indent="-4572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1800" dirty="0" smtClean="0">
                <a:solidFill>
                  <a:schemeClr val="tx1"/>
                </a:solidFill>
              </a:rPr>
              <a:t>Tariff elaboration and tariff collection</a:t>
            </a:r>
            <a:r>
              <a:rPr lang="en-US" altLang="en-US" sz="1800" dirty="0">
                <a:solidFill>
                  <a:schemeClr val="tx1"/>
                </a:solidFill>
              </a:rPr>
              <a:t> </a:t>
            </a:r>
            <a:r>
              <a:rPr lang="en-US" altLang="en-US" sz="1800" dirty="0" smtClean="0">
                <a:solidFill>
                  <a:schemeClr val="tx1"/>
                </a:solidFill>
              </a:rPr>
              <a:t>: July</a:t>
            </a:r>
            <a:endParaRPr lang="en-US" altLang="en-US" sz="1800" dirty="0" smtClean="0">
              <a:solidFill>
                <a:schemeClr val="tx1"/>
              </a:solidFill>
            </a:endParaRPr>
          </a:p>
          <a:p>
            <a:pPr marL="995363" lvl="3" indent="-4572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1800" dirty="0" smtClean="0">
                <a:solidFill>
                  <a:schemeClr val="tx1"/>
                </a:solidFill>
              </a:rPr>
              <a:t>Information and Monitoring : Sept-Oct.</a:t>
            </a:r>
          </a:p>
          <a:p>
            <a:pPr marL="995363" lvl="3" indent="-4572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1800" dirty="0" smtClean="0">
                <a:solidFill>
                  <a:schemeClr val="tx1"/>
                </a:solidFill>
              </a:rPr>
              <a:t>Bench marking and performance indicators : November</a:t>
            </a:r>
            <a:endParaRPr lang="en-US" altLang="en-US" sz="1800" dirty="0" smtClean="0">
              <a:solidFill>
                <a:schemeClr val="tx1"/>
              </a:solidFill>
            </a:endParaRPr>
          </a:p>
          <a:p>
            <a:pPr marL="995363" lvl="3" indent="-45720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altLang="en-US" sz="1800" dirty="0"/>
          </a:p>
          <a:p>
            <a:pPr marL="633413" lvl="2" indent="-4572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1800" dirty="0"/>
              <a:t>Contribution to the </a:t>
            </a:r>
            <a:r>
              <a:rPr lang="en-US" altLang="en-US" sz="1800" dirty="0" smtClean="0"/>
              <a:t>further development </a:t>
            </a:r>
            <a:r>
              <a:rPr lang="en-US" altLang="en-US" sz="1800" dirty="0"/>
              <a:t>of </a:t>
            </a:r>
            <a:r>
              <a:rPr lang="en-US" altLang="en-US" sz="1800" dirty="0" smtClean="0"/>
              <a:t>(7) </a:t>
            </a:r>
            <a:r>
              <a:rPr lang="en-US" altLang="en-US" sz="1800" dirty="0"/>
              <a:t>sectorial </a:t>
            </a:r>
            <a:r>
              <a:rPr lang="en-US" altLang="en-US" sz="1800" b="1" dirty="0"/>
              <a:t>service providers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7612494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rusted template">
  <a:themeElements>
    <a:clrScheme name="HELVETAS Swiss Intercooperation">
      <a:dk1>
        <a:srgbClr val="000000"/>
      </a:dk1>
      <a:lt1>
        <a:srgbClr val="FFFFFF"/>
      </a:lt1>
      <a:dk2>
        <a:srgbClr val="FAB400"/>
      </a:dk2>
      <a:lt2>
        <a:srgbClr val="CDD7D7"/>
      </a:lt2>
      <a:accent1>
        <a:srgbClr val="005380"/>
      </a:accent1>
      <a:accent2>
        <a:srgbClr val="A31D23"/>
      </a:accent2>
      <a:accent3>
        <a:srgbClr val="FFFFFF"/>
      </a:accent3>
      <a:accent4>
        <a:srgbClr val="000000"/>
      </a:accent4>
      <a:accent5>
        <a:srgbClr val="AAB3C0"/>
      </a:accent5>
      <a:accent6>
        <a:srgbClr val="93191F"/>
      </a:accent6>
      <a:hlink>
        <a:srgbClr val="005380"/>
      </a:hlink>
      <a:folHlink>
        <a:srgbClr val="005380"/>
      </a:folHlink>
    </a:clrScheme>
    <a:fontScheme name="HELVETAS Swiss Intercooperation">
      <a:majorFont>
        <a:latin typeface="Arial Narrow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91440" bIns="45720" numCol="1" anchor="t" anchorCtr="0" compatLnSpc="1">
        <a:prstTxWarp prst="textNoShape">
          <a:avLst/>
        </a:prstTxWarp>
      </a:bodyPr>
      <a:lstStyle>
        <a:defPPr marL="177800" marR="0" indent="-1778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CH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91440" bIns="45720" numCol="1" anchor="t" anchorCtr="0" compatLnSpc="1">
        <a:prstTxWarp prst="textNoShape">
          <a:avLst/>
        </a:prstTxWarp>
      </a:bodyPr>
      <a:lstStyle>
        <a:defPPr marL="177800" marR="0" indent="-1778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CH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64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Trusted template</Template>
  <TotalTime>0</TotalTime>
  <Words>1224</Words>
  <Application>Microsoft Office PowerPoint</Application>
  <PresentationFormat>Affichage à l'écran (4:3)</PresentationFormat>
  <Paragraphs>184</Paragraphs>
  <Slides>18</Slides>
  <Notes>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Trusted template</vt:lpstr>
      <vt:lpstr>Local waste planning</vt:lpstr>
      <vt:lpstr>Summary</vt:lpstr>
      <vt:lpstr>One year ago, where were we ?</vt:lpstr>
      <vt:lpstr>One year ago, where were we ?</vt:lpstr>
      <vt:lpstr>Présentation PowerPoint</vt:lpstr>
      <vt:lpstr>Présentation PowerPoint</vt:lpstr>
      <vt:lpstr>1 year after TAR, where are we ?</vt:lpstr>
      <vt:lpstr>1 year after TAR, where are we ?</vt:lpstr>
      <vt:lpstr>1 year after TAR, where are we ?</vt:lpstr>
      <vt:lpstr>Challenges 1 : lack of data</vt:lpstr>
      <vt:lpstr>Challenges 2 : lack of resources </vt:lpstr>
      <vt:lpstr>Challenge 3 : regional treatment </vt:lpstr>
      <vt:lpstr>Trends : facing the lack of data</vt:lpstr>
      <vt:lpstr>Trends : facing the lack of data</vt:lpstr>
      <vt:lpstr>GIS Example</vt:lpstr>
      <vt:lpstr>GIS Example</vt:lpstr>
      <vt:lpstr>Trends : facing the lack of resources</vt:lpstr>
      <vt:lpstr>Facing the regional treatment need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HELVETAS Swiss Intercooperation</dc:title>
  <dc:creator>ArbenKopliku</dc:creator>
  <cp:lastModifiedBy>Félix SCHMIDT</cp:lastModifiedBy>
  <cp:revision>99</cp:revision>
  <cp:lastPrinted>2009-11-18T14:17:40Z</cp:lastPrinted>
  <dcterms:created xsi:type="dcterms:W3CDTF">2016-04-14T07:28:55Z</dcterms:created>
  <dcterms:modified xsi:type="dcterms:W3CDTF">2016-06-14T15:55:01Z</dcterms:modified>
</cp:coreProperties>
</file>